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1" r:id="rId2"/>
    <p:sldId id="2562" r:id="rId3"/>
    <p:sldId id="2563" r:id="rId4"/>
    <p:sldId id="2564" r:id="rId5"/>
    <p:sldId id="2565" r:id="rId6"/>
    <p:sldId id="2566" r:id="rId7"/>
    <p:sldId id="2567" r:id="rId8"/>
    <p:sldId id="2568" r:id="rId9"/>
    <p:sldId id="2569" r:id="rId10"/>
    <p:sldId id="2570" r:id="rId11"/>
    <p:sldId id="2571" r:id="rId12"/>
    <p:sldId id="2572" r:id="rId13"/>
    <p:sldId id="2573" r:id="rId14"/>
    <p:sldId id="2574" r:id="rId15"/>
    <p:sldId id="2575" r:id="rId16"/>
    <p:sldId id="2576" r:id="rId17"/>
    <p:sldId id="2577" r:id="rId18"/>
    <p:sldId id="2578" r:id="rId19"/>
    <p:sldId id="2579" r:id="rId20"/>
    <p:sldId id="2580" r:id="rId21"/>
    <p:sldId id="2581" r:id="rId22"/>
    <p:sldId id="2582" r:id="rId23"/>
    <p:sldId id="2583" r:id="rId24"/>
    <p:sldId id="2584" r:id="rId25"/>
    <p:sldId id="2585" r:id="rId26"/>
    <p:sldId id="2586" r:id="rId27"/>
    <p:sldId id="2587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ida e Evolução: Sistemas do Corpo Humano (Ciências – 6º Ano)" id="{598562A8-4A10-40E0-A7B6-87B045A8F891}">
          <p14:sldIdLst>
            <p14:sldId id="2561"/>
            <p14:sldId id="2562"/>
          </p14:sldIdLst>
        </p14:section>
        <p14:section name="Visão geral dos sistemas do corpo humano" id="{A6175A2D-7410-4D04-BA39-7D1EAE945EB0}">
          <p14:sldIdLst>
            <p14:sldId id="2563"/>
            <p14:sldId id="2564"/>
            <p14:sldId id="2565"/>
            <p14:sldId id="2566"/>
          </p14:sldIdLst>
        </p14:section>
        <p14:section name="Sistema digestório: funcionamento e papel na nutrição" id="{351CA833-9500-4767-A930-4A67D39CE63C}">
          <p14:sldIdLst>
            <p14:sldId id="2567"/>
            <p14:sldId id="2568"/>
            <p14:sldId id="2569"/>
            <p14:sldId id="2570"/>
          </p14:sldIdLst>
        </p14:section>
        <p14:section name="Sistema respiratório: trocas gasosas essenciais" id="{192A34F2-7269-46F6-8107-3AD3159ABBD8}">
          <p14:sldIdLst>
            <p14:sldId id="2571"/>
            <p14:sldId id="2572"/>
            <p14:sldId id="2573"/>
            <p14:sldId id="2574"/>
          </p14:sldIdLst>
        </p14:section>
        <p14:section name="Sistema circulatório: transporte de substâncias" id="{EF6B3FC7-C27D-46B9-85BA-5EDC0C453B35}">
          <p14:sldIdLst>
            <p14:sldId id="2575"/>
            <p14:sldId id="2576"/>
            <p14:sldId id="2577"/>
            <p14:sldId id="2578"/>
          </p14:sldIdLst>
        </p14:section>
        <p14:section name="Sistema nervoso: coordenação e resposta aos estímulos" id="{485D15F2-F4DD-4DEB-916C-BEF727AA80C6}">
          <p14:sldIdLst>
            <p14:sldId id="2579"/>
            <p14:sldId id="2580"/>
            <p14:sldId id="2581"/>
            <p14:sldId id="2582"/>
          </p14:sldIdLst>
        </p14:section>
        <p14:section name="Evolução dos sistemas do corpo humano" id="{6EE1ACFC-5824-4C00-B340-094CDCEC872D}">
          <p14:sldIdLst>
            <p14:sldId id="2583"/>
            <p14:sldId id="2584"/>
            <p14:sldId id="2585"/>
            <p14:sldId id="2586"/>
          </p14:sldIdLst>
        </p14:section>
        <p14:section name="Conclusão" id="{CFC8C285-9803-4598-82A5-D5E72697D397}">
          <p14:sldIdLst>
            <p14:sldId id="25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483B9D-230E-60EB-99C4-A1E1136F622E}" v="31" dt="2026-01-20T20:39:40.8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6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84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6DE5A5-84DB-4476-AF89-9384CF07A9D0}" type="doc">
      <dgm:prSet loTypeId="urn:microsoft.com/office/officeart/2024/3/layout/verticalVisualTextBlock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18EBEC8-744D-449F-AC9E-8AA9C0EF9820}">
      <dgm:prSet/>
      <dgm:spPr/>
      <dgm:t>
        <a:bodyPr/>
        <a:lstStyle/>
        <a:p>
          <a:pPr>
            <a:defRPr b="1"/>
          </a:pPr>
          <a:r>
            <a:rPr lang="pt-BR"/>
            <a:t>Regulação da Temperatura Corporal</a:t>
          </a:r>
        </a:p>
      </dgm:t>
    </dgm:pt>
    <dgm:pt modelId="{0C86AD64-CE87-4796-9F6F-5FB832FDA6DC}" type="parTrans" cxnId="{495761AC-077D-4E15-B0DD-EB1F013DDB53}">
      <dgm:prSet/>
      <dgm:spPr/>
      <dgm:t>
        <a:bodyPr/>
        <a:lstStyle/>
        <a:p>
          <a:endParaRPr lang="pt-BR"/>
        </a:p>
      </dgm:t>
    </dgm:pt>
    <dgm:pt modelId="{88EBACC5-AE9E-4A1B-9969-290838DEC1C7}" type="sibTrans" cxnId="{495761AC-077D-4E15-B0DD-EB1F013DDB53}">
      <dgm:prSet/>
      <dgm:spPr/>
      <dgm:t>
        <a:bodyPr/>
        <a:lstStyle/>
        <a:p>
          <a:pPr>
            <a:defRPr b="1"/>
          </a:pPr>
          <a:endParaRPr lang="pt-BR"/>
        </a:p>
      </dgm:t>
    </dgm:pt>
    <dgm:pt modelId="{CB98B6AB-867B-46FA-B61C-A3460FA3FCB1}">
      <dgm:prSet/>
      <dgm:spPr/>
      <dgm:t>
        <a:bodyPr/>
        <a:lstStyle/>
        <a:p>
          <a:r>
            <a:rPr lang="pt-BR"/>
            <a:t>O sistema circulatório participa ativamente na manutenção da temperatura ideal do corpo humano.</a:t>
          </a:r>
        </a:p>
      </dgm:t>
    </dgm:pt>
    <dgm:pt modelId="{B51EB489-7C1C-4AB4-A247-F566E7D6F4BC}" type="parTrans" cxnId="{6BA3D5BA-5E0B-4DD5-95C9-09755D2F26D4}">
      <dgm:prSet/>
      <dgm:spPr/>
      <dgm:t>
        <a:bodyPr/>
        <a:lstStyle/>
        <a:p>
          <a:endParaRPr lang="pt-BR"/>
        </a:p>
      </dgm:t>
    </dgm:pt>
    <dgm:pt modelId="{F3FB6AE2-2D15-44A3-B522-D656284FCFB0}" type="sibTrans" cxnId="{6BA3D5BA-5E0B-4DD5-95C9-09755D2F26D4}">
      <dgm:prSet/>
      <dgm:spPr/>
      <dgm:t>
        <a:bodyPr/>
        <a:lstStyle/>
        <a:p>
          <a:endParaRPr lang="pt-BR"/>
        </a:p>
      </dgm:t>
    </dgm:pt>
    <dgm:pt modelId="{FB75D956-F088-4428-B30A-56CAA88FB8CA}">
      <dgm:prSet/>
      <dgm:spPr/>
      <dgm:t>
        <a:bodyPr/>
        <a:lstStyle/>
        <a:p>
          <a:pPr>
            <a:defRPr b="1"/>
          </a:pPr>
          <a:r>
            <a:rPr lang="pt-BR"/>
            <a:t>Proteção Contra Infecções</a:t>
          </a:r>
        </a:p>
      </dgm:t>
    </dgm:pt>
    <dgm:pt modelId="{FC47FAB7-60A3-4B88-9A3D-5A482A70D28A}" type="parTrans" cxnId="{35457499-BDCB-4C70-B7D3-EADDE63EAE83}">
      <dgm:prSet/>
      <dgm:spPr/>
      <dgm:t>
        <a:bodyPr/>
        <a:lstStyle/>
        <a:p>
          <a:endParaRPr lang="pt-BR"/>
        </a:p>
      </dgm:t>
    </dgm:pt>
    <dgm:pt modelId="{45D66CEA-8421-446C-B83B-AA0D91994393}" type="sibTrans" cxnId="{35457499-BDCB-4C70-B7D3-EADDE63EAE83}">
      <dgm:prSet/>
      <dgm:spPr/>
      <dgm:t>
        <a:bodyPr/>
        <a:lstStyle/>
        <a:p>
          <a:pPr>
            <a:defRPr b="1"/>
          </a:pPr>
          <a:endParaRPr lang="pt-BR"/>
        </a:p>
      </dgm:t>
    </dgm:pt>
    <dgm:pt modelId="{75D39869-9D3B-4C12-9550-BB1C1E87FAA0}">
      <dgm:prSet/>
      <dgm:spPr/>
      <dgm:t>
        <a:bodyPr/>
        <a:lstStyle/>
        <a:p>
          <a:r>
            <a:rPr lang="pt-BR"/>
            <a:t>O sistema circulatório transporta células de defesa que protegem o corpo contra infecções e doenças.</a:t>
          </a:r>
        </a:p>
      </dgm:t>
    </dgm:pt>
    <dgm:pt modelId="{2C2C691F-FAA0-4B9B-B08C-E866FEFCEE97}" type="parTrans" cxnId="{AB07088A-9701-4623-A970-D595312EF815}">
      <dgm:prSet/>
      <dgm:spPr/>
      <dgm:t>
        <a:bodyPr/>
        <a:lstStyle/>
        <a:p>
          <a:endParaRPr lang="pt-BR"/>
        </a:p>
      </dgm:t>
    </dgm:pt>
    <dgm:pt modelId="{086D1527-787E-4067-B934-DB5EFE3B213E}" type="sibTrans" cxnId="{AB07088A-9701-4623-A970-D595312EF815}">
      <dgm:prSet/>
      <dgm:spPr/>
      <dgm:t>
        <a:bodyPr/>
        <a:lstStyle/>
        <a:p>
          <a:endParaRPr lang="pt-BR"/>
        </a:p>
      </dgm:t>
    </dgm:pt>
    <dgm:pt modelId="{3E1E1FE1-2FE4-450D-9288-DE75C6CCC26C}">
      <dgm:prSet/>
      <dgm:spPr/>
      <dgm:t>
        <a:bodyPr/>
        <a:lstStyle/>
        <a:p>
          <a:pPr>
            <a:defRPr b="1"/>
          </a:pPr>
          <a:r>
            <a:rPr lang="pt-BR"/>
            <a:t>Equilíbrio Químico Corporal</a:t>
          </a:r>
        </a:p>
      </dgm:t>
    </dgm:pt>
    <dgm:pt modelId="{FA6470B9-1883-416F-9ADB-47806CDEBA7A}" type="parTrans" cxnId="{35654EA9-2879-47C3-964E-EEB1F528D0BF}">
      <dgm:prSet/>
      <dgm:spPr/>
      <dgm:t>
        <a:bodyPr/>
        <a:lstStyle/>
        <a:p>
          <a:endParaRPr lang="pt-BR"/>
        </a:p>
      </dgm:t>
    </dgm:pt>
    <dgm:pt modelId="{FBC5B6F6-DC05-4675-9AE1-428B5EF6E9A4}" type="sibTrans" cxnId="{35654EA9-2879-47C3-964E-EEB1F528D0BF}">
      <dgm:prSet/>
      <dgm:spPr/>
      <dgm:t>
        <a:bodyPr/>
        <a:lstStyle/>
        <a:p>
          <a:endParaRPr lang="pt-BR"/>
        </a:p>
      </dgm:t>
    </dgm:pt>
    <dgm:pt modelId="{8940A92E-4418-48C7-892B-13ACA0D2715A}">
      <dgm:prSet/>
      <dgm:spPr/>
      <dgm:t>
        <a:bodyPr/>
        <a:lstStyle/>
        <a:p>
          <a:r>
            <a:rPr lang="pt-BR"/>
            <a:t>O sistema circulatório ajuda a manter o equilíbrio químico do organismo, distribuindo nutrientes e removendo resíduos.</a:t>
          </a:r>
        </a:p>
      </dgm:t>
    </dgm:pt>
    <dgm:pt modelId="{F916C191-8D99-4976-931A-88AF52E37D14}" type="parTrans" cxnId="{BCB5A879-D93A-4005-BA8A-DEB741879DCD}">
      <dgm:prSet/>
      <dgm:spPr/>
      <dgm:t>
        <a:bodyPr/>
        <a:lstStyle/>
        <a:p>
          <a:endParaRPr lang="pt-BR"/>
        </a:p>
      </dgm:t>
    </dgm:pt>
    <dgm:pt modelId="{314685AC-9645-46BD-A3D3-AD905A50DF92}" type="sibTrans" cxnId="{BCB5A879-D93A-4005-BA8A-DEB741879DCD}">
      <dgm:prSet/>
      <dgm:spPr/>
      <dgm:t>
        <a:bodyPr/>
        <a:lstStyle/>
        <a:p>
          <a:endParaRPr lang="pt-BR"/>
        </a:p>
      </dgm:t>
    </dgm:pt>
    <dgm:pt modelId="{D9D5C7F3-EC6A-4BB2-AA32-3FCD18A3B8D1}" type="pres">
      <dgm:prSet presAssocID="{886DE5A5-84DB-4476-AF89-9384CF07A9D0}" presName="Root" presStyleCnt="0">
        <dgm:presLayoutVars>
          <dgm:dir/>
          <dgm:resizeHandles val="exact"/>
        </dgm:presLayoutVars>
      </dgm:prSet>
      <dgm:spPr/>
    </dgm:pt>
    <dgm:pt modelId="{C3C753DA-F869-45D7-8C2A-8256E837C4B4}" type="pres">
      <dgm:prSet presAssocID="{C18EBEC8-744D-449F-AC9E-8AA9C0EF9820}" presName="Composite" presStyleCnt="0"/>
      <dgm:spPr/>
    </dgm:pt>
    <dgm:pt modelId="{330923FE-4AA4-4FB0-8E10-5F6C4CAEFB3F}" type="pres">
      <dgm:prSet presAssocID="{C18EBEC8-744D-449F-AC9E-8AA9C0EF9820}" presName="Pictur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87" r="19360" b="-6"/>
          <a:stretch>
            <a:fillRect l="-39000" r="-39000"/>
          </a:stretch>
        </a:blipFill>
      </dgm:spPr>
      <dgm:extLst>
        <a:ext uri="{E40237B7-FDA0-4F09-8148-C483321AD2D9}">
          <dgm14:cNvPr xmlns:dgm14="http://schemas.microsoft.com/office/drawing/2010/diagram" id="0" name="" descr="Bactérias Lactobacillus no intestino humano, bactérias intestinais saudáveis benéficas, microflora, bactérias intestinais"/>
        </a:ext>
      </dgm:extLst>
    </dgm:pt>
    <dgm:pt modelId="{3ADA43C7-F205-4F41-9D83-D104B6243D6F}" type="pres">
      <dgm:prSet presAssocID="{C18EBEC8-744D-449F-AC9E-8AA9C0EF9820}" presName="Subtitle" presStyleLbl="revTx" presStyleIdx="0" presStyleCnt="6">
        <dgm:presLayoutVars>
          <dgm:chMax val="0"/>
          <dgm:bulletEnabled/>
        </dgm:presLayoutVars>
      </dgm:prSet>
      <dgm:spPr/>
    </dgm:pt>
    <dgm:pt modelId="{DDF3A853-1219-4513-9946-4B6B2646EFE4}" type="pres">
      <dgm:prSet presAssocID="{C18EBEC8-744D-449F-AC9E-8AA9C0EF9820}" presName="Description" presStyleLbl="revTx" presStyleIdx="1" presStyleCnt="6">
        <dgm:presLayoutVars>
          <dgm:bulletEnabled/>
        </dgm:presLayoutVars>
      </dgm:prSet>
      <dgm:spPr/>
    </dgm:pt>
    <dgm:pt modelId="{C00503DD-9E22-45FA-B8E7-B0A7ADB502E2}" type="pres">
      <dgm:prSet presAssocID="{88EBACC5-AE9E-4A1B-9969-290838DEC1C7}" presName="sibTrans" presStyleLbl="sibTrans2D1" presStyleIdx="0" presStyleCnt="0"/>
      <dgm:spPr/>
    </dgm:pt>
    <dgm:pt modelId="{6ECD29E8-3173-4039-BA5C-19B13E1BE7CF}" type="pres">
      <dgm:prSet presAssocID="{FB75D956-F088-4428-B30A-56CAA88FB8CA}" presName="Composite" presStyleCnt="0"/>
      <dgm:spPr/>
    </dgm:pt>
    <dgm:pt modelId="{81B9CF98-B9DA-429B-825D-BBC2329A8E17}" type="pres">
      <dgm:prSet presAssocID="{FB75D956-F088-4428-B30A-56CAA88FB8CA}" presName="Pictur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2" r="3404" b="10"/>
          <a:stretch>
            <a:fillRect l="-26000" r="-26000"/>
          </a:stretch>
        </a:blipFill>
      </dgm:spPr>
      <dgm:extLst>
        <a:ext uri="{E40237B7-FDA0-4F09-8148-C483321AD2D9}">
          <dgm14:cNvPr xmlns:dgm14="http://schemas.microsoft.com/office/drawing/2010/diagram" id="0" name="" descr="Células-tronco embrionárias humanas"/>
        </a:ext>
      </dgm:extLst>
    </dgm:pt>
    <dgm:pt modelId="{1968A865-11F9-41D2-A412-CAE9390CA3F5}" type="pres">
      <dgm:prSet presAssocID="{FB75D956-F088-4428-B30A-56CAA88FB8CA}" presName="Subtitle" presStyleLbl="revTx" presStyleIdx="2" presStyleCnt="6">
        <dgm:presLayoutVars>
          <dgm:chMax val="0"/>
          <dgm:bulletEnabled/>
        </dgm:presLayoutVars>
      </dgm:prSet>
      <dgm:spPr/>
    </dgm:pt>
    <dgm:pt modelId="{17D2CA56-F81A-441C-841C-7221C1EFD35F}" type="pres">
      <dgm:prSet presAssocID="{FB75D956-F088-4428-B30A-56CAA88FB8CA}" presName="Description" presStyleLbl="revTx" presStyleIdx="3" presStyleCnt="6">
        <dgm:presLayoutVars>
          <dgm:bulletEnabled/>
        </dgm:presLayoutVars>
      </dgm:prSet>
      <dgm:spPr/>
    </dgm:pt>
    <dgm:pt modelId="{64F50417-4539-4A21-908F-62D8C76F00DA}" type="pres">
      <dgm:prSet presAssocID="{45D66CEA-8421-446C-B83B-AA0D91994393}" presName="sibTrans" presStyleLbl="sibTrans2D1" presStyleIdx="0" presStyleCnt="0"/>
      <dgm:spPr/>
    </dgm:pt>
    <dgm:pt modelId="{502E099E-8F86-4E5F-9D50-82BAD15905FC}" type="pres">
      <dgm:prSet presAssocID="{3E1E1FE1-2FE4-450D-9288-DE75C6CCC26C}" presName="Composite" presStyleCnt="0"/>
      <dgm:spPr/>
    </dgm:pt>
    <dgm:pt modelId="{D2316092-79DF-4127-9E2F-690D58CFB5D5}" type="pres">
      <dgm:prSet presAssocID="{3E1E1FE1-2FE4-450D-9288-DE75C6CCC26C}" presName="Picture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47" b="-6"/>
          <a:stretch>
            <a:fillRect l="-39000" r="-39000"/>
          </a:stretch>
        </a:blipFill>
      </dgm:spPr>
      <dgm:extLst>
        <a:ext uri="{E40237B7-FDA0-4F09-8148-C483321AD2D9}">
          <dgm14:cNvPr xmlns:dgm14="http://schemas.microsoft.com/office/drawing/2010/diagram" id="0" name="" descr="Uma corrente vermelha no processo de se quebrar em muitos pedaços dispersos, isolada sobre um fundo branco. Vista de cima."/>
        </a:ext>
      </dgm:extLst>
    </dgm:pt>
    <dgm:pt modelId="{8A46C4D9-5281-4F27-A569-9712E9F48A70}" type="pres">
      <dgm:prSet presAssocID="{3E1E1FE1-2FE4-450D-9288-DE75C6CCC26C}" presName="Subtitle" presStyleLbl="revTx" presStyleIdx="4" presStyleCnt="6">
        <dgm:presLayoutVars>
          <dgm:chMax val="0"/>
          <dgm:bulletEnabled/>
        </dgm:presLayoutVars>
      </dgm:prSet>
      <dgm:spPr/>
    </dgm:pt>
    <dgm:pt modelId="{4FF63868-670A-4CAD-BD08-566A9A265F83}" type="pres">
      <dgm:prSet presAssocID="{3E1E1FE1-2FE4-450D-9288-DE75C6CCC26C}" presName="Description" presStyleLbl="revTx" presStyleIdx="5" presStyleCnt="6">
        <dgm:presLayoutVars>
          <dgm:bulletEnabled/>
        </dgm:presLayoutVars>
      </dgm:prSet>
      <dgm:spPr/>
    </dgm:pt>
  </dgm:ptLst>
  <dgm:cxnLst>
    <dgm:cxn modelId="{C8774200-F850-4C8C-AA1A-C206BFB1494B}" type="presOf" srcId="{45D66CEA-8421-446C-B83B-AA0D91994393}" destId="{64F50417-4539-4A21-908F-62D8C76F00DA}" srcOrd="0" destOrd="0" presId="urn:microsoft.com/office/officeart/2024/3/layout/verticalVisualTextBlock1"/>
    <dgm:cxn modelId="{5D9F4908-5055-46AC-8F97-5B67D793C362}" type="presOf" srcId="{FB75D956-F088-4428-B30A-56CAA88FB8CA}" destId="{1968A865-11F9-41D2-A412-CAE9390CA3F5}" srcOrd="0" destOrd="0" presId="urn:microsoft.com/office/officeart/2024/3/layout/verticalVisualTextBlock1"/>
    <dgm:cxn modelId="{A9D1A616-4918-4DD6-AC52-EBC3ECA7A655}" type="presOf" srcId="{3E1E1FE1-2FE4-450D-9288-DE75C6CCC26C}" destId="{8A46C4D9-5281-4F27-A569-9712E9F48A70}" srcOrd="0" destOrd="0" presId="urn:microsoft.com/office/officeart/2024/3/layout/verticalVisualTextBlock1"/>
    <dgm:cxn modelId="{08256442-C8F9-4E98-A56A-E037AB79C074}" type="presOf" srcId="{C18EBEC8-744D-449F-AC9E-8AA9C0EF9820}" destId="{3ADA43C7-F205-4F41-9D83-D104B6243D6F}" srcOrd="0" destOrd="0" presId="urn:microsoft.com/office/officeart/2024/3/layout/verticalVisualTextBlock1"/>
    <dgm:cxn modelId="{E3CC8542-5A63-4611-BE58-973CE97E62F2}" type="presOf" srcId="{75D39869-9D3B-4C12-9550-BB1C1E87FAA0}" destId="{17D2CA56-F81A-441C-841C-7221C1EFD35F}" srcOrd="0" destOrd="0" presId="urn:microsoft.com/office/officeart/2024/3/layout/verticalVisualTextBlock1"/>
    <dgm:cxn modelId="{33A0AB52-4589-4FAE-8AD3-083705EEE970}" type="presOf" srcId="{88EBACC5-AE9E-4A1B-9969-290838DEC1C7}" destId="{C00503DD-9E22-45FA-B8E7-B0A7ADB502E2}" srcOrd="0" destOrd="0" presId="urn:microsoft.com/office/officeart/2024/3/layout/verticalVisualTextBlock1"/>
    <dgm:cxn modelId="{BCB5A879-D93A-4005-BA8A-DEB741879DCD}" srcId="{3E1E1FE1-2FE4-450D-9288-DE75C6CCC26C}" destId="{8940A92E-4418-48C7-892B-13ACA0D2715A}" srcOrd="0" destOrd="0" parTransId="{F916C191-8D99-4976-931A-88AF52E37D14}" sibTransId="{314685AC-9645-46BD-A3D3-AD905A50DF92}"/>
    <dgm:cxn modelId="{AB07088A-9701-4623-A970-D595312EF815}" srcId="{FB75D956-F088-4428-B30A-56CAA88FB8CA}" destId="{75D39869-9D3B-4C12-9550-BB1C1E87FAA0}" srcOrd="0" destOrd="0" parTransId="{2C2C691F-FAA0-4B9B-B08C-E866FEFCEE97}" sibTransId="{086D1527-787E-4067-B934-DB5EFE3B213E}"/>
    <dgm:cxn modelId="{35457499-BDCB-4C70-B7D3-EADDE63EAE83}" srcId="{886DE5A5-84DB-4476-AF89-9384CF07A9D0}" destId="{FB75D956-F088-4428-B30A-56CAA88FB8CA}" srcOrd="1" destOrd="0" parTransId="{FC47FAB7-60A3-4B88-9A3D-5A482A70D28A}" sibTransId="{45D66CEA-8421-446C-B83B-AA0D91994393}"/>
    <dgm:cxn modelId="{35654EA9-2879-47C3-964E-EEB1F528D0BF}" srcId="{886DE5A5-84DB-4476-AF89-9384CF07A9D0}" destId="{3E1E1FE1-2FE4-450D-9288-DE75C6CCC26C}" srcOrd="2" destOrd="0" parTransId="{FA6470B9-1883-416F-9ADB-47806CDEBA7A}" sibTransId="{FBC5B6F6-DC05-4675-9AE1-428B5EF6E9A4}"/>
    <dgm:cxn modelId="{495761AC-077D-4E15-B0DD-EB1F013DDB53}" srcId="{886DE5A5-84DB-4476-AF89-9384CF07A9D0}" destId="{C18EBEC8-744D-449F-AC9E-8AA9C0EF9820}" srcOrd="0" destOrd="0" parTransId="{0C86AD64-CE87-4796-9F6F-5FB832FDA6DC}" sibTransId="{88EBACC5-AE9E-4A1B-9969-290838DEC1C7}"/>
    <dgm:cxn modelId="{6BA3D5BA-5E0B-4DD5-95C9-09755D2F26D4}" srcId="{C18EBEC8-744D-449F-AC9E-8AA9C0EF9820}" destId="{CB98B6AB-867B-46FA-B61C-A3460FA3FCB1}" srcOrd="0" destOrd="0" parTransId="{B51EB489-7C1C-4AB4-A247-F566E7D6F4BC}" sibTransId="{F3FB6AE2-2D15-44A3-B522-D656284FCFB0}"/>
    <dgm:cxn modelId="{AE9F06C6-2B0C-45A2-A629-C8B7224D846E}" type="presOf" srcId="{886DE5A5-84DB-4476-AF89-9384CF07A9D0}" destId="{D9D5C7F3-EC6A-4BB2-AA32-3FCD18A3B8D1}" srcOrd="0" destOrd="0" presId="urn:microsoft.com/office/officeart/2024/3/layout/verticalVisualTextBlock1"/>
    <dgm:cxn modelId="{EB5E51D3-5D7F-4596-A4F9-946767A01BF2}" type="presOf" srcId="{8940A92E-4418-48C7-892B-13ACA0D2715A}" destId="{4FF63868-670A-4CAD-BD08-566A9A265F83}" srcOrd="0" destOrd="0" presId="urn:microsoft.com/office/officeart/2024/3/layout/verticalVisualTextBlock1"/>
    <dgm:cxn modelId="{C4D0D4F7-40FE-4EBD-8B58-8E9219DF4C00}" type="presOf" srcId="{CB98B6AB-867B-46FA-B61C-A3460FA3FCB1}" destId="{DDF3A853-1219-4513-9946-4B6B2646EFE4}" srcOrd="0" destOrd="0" presId="urn:microsoft.com/office/officeart/2024/3/layout/verticalVisualTextBlock1"/>
    <dgm:cxn modelId="{89B9AA23-3D2E-465F-B432-E66BC2B0E988}" type="presParOf" srcId="{D9D5C7F3-EC6A-4BB2-AA32-3FCD18A3B8D1}" destId="{C3C753DA-F869-45D7-8C2A-8256E837C4B4}" srcOrd="0" destOrd="0" presId="urn:microsoft.com/office/officeart/2024/3/layout/verticalVisualTextBlock1"/>
    <dgm:cxn modelId="{7AD24DD8-8CD7-4FA2-8AEB-ACAAAD695549}" type="presParOf" srcId="{C3C753DA-F869-45D7-8C2A-8256E837C4B4}" destId="{330923FE-4AA4-4FB0-8E10-5F6C4CAEFB3F}" srcOrd="0" destOrd="0" presId="urn:microsoft.com/office/officeart/2024/3/layout/verticalVisualTextBlock1"/>
    <dgm:cxn modelId="{84825178-FED3-4FC3-BADB-74017FA5AA4D}" type="presParOf" srcId="{C3C753DA-F869-45D7-8C2A-8256E837C4B4}" destId="{3ADA43C7-F205-4F41-9D83-D104B6243D6F}" srcOrd="1" destOrd="0" presId="urn:microsoft.com/office/officeart/2024/3/layout/verticalVisualTextBlock1"/>
    <dgm:cxn modelId="{C1FCFCF8-C117-4AD9-B4B9-E132A611AD5D}" type="presParOf" srcId="{C3C753DA-F869-45D7-8C2A-8256E837C4B4}" destId="{DDF3A853-1219-4513-9946-4B6B2646EFE4}" srcOrd="2" destOrd="0" presId="urn:microsoft.com/office/officeart/2024/3/layout/verticalVisualTextBlock1"/>
    <dgm:cxn modelId="{7D0ED291-C067-4124-BC25-9570D4598156}" type="presParOf" srcId="{D9D5C7F3-EC6A-4BB2-AA32-3FCD18A3B8D1}" destId="{C00503DD-9E22-45FA-B8E7-B0A7ADB502E2}" srcOrd="1" destOrd="0" presId="urn:microsoft.com/office/officeart/2024/3/layout/verticalVisualTextBlock1"/>
    <dgm:cxn modelId="{50EB05F4-4036-4EAC-8142-94ECEEDDC87A}" type="presParOf" srcId="{D9D5C7F3-EC6A-4BB2-AA32-3FCD18A3B8D1}" destId="{6ECD29E8-3173-4039-BA5C-19B13E1BE7CF}" srcOrd="2" destOrd="0" presId="urn:microsoft.com/office/officeart/2024/3/layout/verticalVisualTextBlock1"/>
    <dgm:cxn modelId="{E2D2990D-A5A6-4CC9-8592-6A8DDB2F371F}" type="presParOf" srcId="{6ECD29E8-3173-4039-BA5C-19B13E1BE7CF}" destId="{81B9CF98-B9DA-429B-825D-BBC2329A8E17}" srcOrd="0" destOrd="0" presId="urn:microsoft.com/office/officeart/2024/3/layout/verticalVisualTextBlock1"/>
    <dgm:cxn modelId="{F6A490AA-B4DA-4E89-BAA6-2B297C15DE14}" type="presParOf" srcId="{6ECD29E8-3173-4039-BA5C-19B13E1BE7CF}" destId="{1968A865-11F9-41D2-A412-CAE9390CA3F5}" srcOrd="1" destOrd="0" presId="urn:microsoft.com/office/officeart/2024/3/layout/verticalVisualTextBlock1"/>
    <dgm:cxn modelId="{3DDA538A-84D7-4040-BCA4-BBCAC4E6100E}" type="presParOf" srcId="{6ECD29E8-3173-4039-BA5C-19B13E1BE7CF}" destId="{17D2CA56-F81A-441C-841C-7221C1EFD35F}" srcOrd="2" destOrd="0" presId="urn:microsoft.com/office/officeart/2024/3/layout/verticalVisualTextBlock1"/>
    <dgm:cxn modelId="{C5A7AE80-6EB5-4D7B-8669-7D0AE9EAEAC5}" type="presParOf" srcId="{D9D5C7F3-EC6A-4BB2-AA32-3FCD18A3B8D1}" destId="{64F50417-4539-4A21-908F-62D8C76F00DA}" srcOrd="3" destOrd="0" presId="urn:microsoft.com/office/officeart/2024/3/layout/verticalVisualTextBlock1"/>
    <dgm:cxn modelId="{28105CA8-B672-4C38-A290-2C8C65FAE060}" type="presParOf" srcId="{D9D5C7F3-EC6A-4BB2-AA32-3FCD18A3B8D1}" destId="{502E099E-8F86-4E5F-9D50-82BAD15905FC}" srcOrd="4" destOrd="0" presId="urn:microsoft.com/office/officeart/2024/3/layout/verticalVisualTextBlock1"/>
    <dgm:cxn modelId="{A40A610E-B786-43D5-9834-A99795B0AE03}" type="presParOf" srcId="{502E099E-8F86-4E5F-9D50-82BAD15905FC}" destId="{D2316092-79DF-4127-9E2F-690D58CFB5D5}" srcOrd="0" destOrd="0" presId="urn:microsoft.com/office/officeart/2024/3/layout/verticalVisualTextBlock1"/>
    <dgm:cxn modelId="{2653EB23-025E-4FC2-8F07-78C4C386701A}" type="presParOf" srcId="{502E099E-8F86-4E5F-9D50-82BAD15905FC}" destId="{8A46C4D9-5281-4F27-A569-9712E9F48A70}" srcOrd="1" destOrd="0" presId="urn:microsoft.com/office/officeart/2024/3/layout/verticalVisualTextBlock1"/>
    <dgm:cxn modelId="{48779734-65A6-4E89-8335-C91A06BF230C}" type="presParOf" srcId="{502E099E-8F86-4E5F-9D50-82BAD15905FC}" destId="{4FF63868-670A-4CAD-BD08-566A9A265F83}" srcOrd="2" destOrd="0" presId="urn:microsoft.com/office/officeart/2024/3/layout/verticalVisualTextBlock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1FE769-6BB0-4BE8-8F89-B4BFFB428514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2407EB-BCA6-4ABB-8600-88D5A535661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Importância da Compreensão Corporal</a:t>
          </a:r>
        </a:p>
      </dgm:t>
    </dgm:pt>
    <dgm:pt modelId="{6377DB5A-891F-4390-B3D2-3D635AB384D7}" type="parTrans" cxnId="{16A90F69-4A60-4C1E-93F4-4A2F427B0D04}">
      <dgm:prSet/>
      <dgm:spPr/>
      <dgm:t>
        <a:bodyPr/>
        <a:lstStyle/>
        <a:p>
          <a:endParaRPr lang="en-US"/>
        </a:p>
      </dgm:t>
    </dgm:pt>
    <dgm:pt modelId="{28581A01-C786-4518-8FEF-B5B038CF961E}" type="sibTrans" cxnId="{16A90F69-4A60-4C1E-93F4-4A2F427B0D04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F1240B0D-F47F-4A0A-A206-286A3AD871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Entender os sistemas do corpo humano destaca a complexidade da vida e suas interações essenciais.</a:t>
          </a:r>
        </a:p>
      </dgm:t>
    </dgm:pt>
    <dgm:pt modelId="{8D7AD78C-0B02-42CF-A8AF-40468B706CF7}" type="parTrans" cxnId="{ABCAE323-C7B1-4EFC-8661-2CDA0BBBFC88}">
      <dgm:prSet/>
      <dgm:spPr/>
      <dgm:t>
        <a:bodyPr/>
        <a:lstStyle/>
        <a:p>
          <a:endParaRPr lang="en-US"/>
        </a:p>
      </dgm:t>
    </dgm:pt>
    <dgm:pt modelId="{CB83E1CF-097C-4A97-BC7E-ABEF1DA61D4E}" type="sibTrans" cxnId="{ABCAE323-C7B1-4EFC-8661-2CDA0BBBFC88}">
      <dgm:prSet/>
      <dgm:spPr/>
      <dgm:t>
        <a:bodyPr/>
        <a:lstStyle/>
        <a:p>
          <a:endParaRPr lang="en-US"/>
        </a:p>
      </dgm:t>
    </dgm:pt>
    <dgm:pt modelId="{42F5C752-0E4B-4AA8-9392-AF2A05106E3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Valorizar a Saúde</a:t>
          </a:r>
        </a:p>
      </dgm:t>
    </dgm:pt>
    <dgm:pt modelId="{F91278C5-4A76-49C1-AFF8-668C687D43F4}" type="parTrans" cxnId="{5E8725F5-466F-426E-A889-B70901C09E41}">
      <dgm:prSet/>
      <dgm:spPr/>
      <dgm:t>
        <a:bodyPr/>
        <a:lstStyle/>
        <a:p>
          <a:endParaRPr lang="en-US"/>
        </a:p>
      </dgm:t>
    </dgm:pt>
    <dgm:pt modelId="{73842B2E-E5F5-4B32-B413-C364095164B9}" type="sibTrans" cxnId="{5E8725F5-466F-426E-A889-B70901C09E41}">
      <dgm:prSet/>
      <dgm:spPr/>
      <dgm:t>
        <a:bodyPr/>
        <a:lstStyle/>
        <a:p>
          <a:endParaRPr lang="en-US"/>
        </a:p>
      </dgm:t>
    </dgm:pt>
    <dgm:pt modelId="{D5ECFAFC-C309-4589-9B1D-F6E6581262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Reconhecer a evolução corporal reforça a necessidade de cuidar da saúde para garantir bem-estar.</a:t>
          </a:r>
        </a:p>
      </dgm:t>
    </dgm:pt>
    <dgm:pt modelId="{F547BEF0-DD89-4E6C-9979-AE0C33132F22}" type="parTrans" cxnId="{B8FB030F-521D-408E-963F-295C1D5BD3B7}">
      <dgm:prSet/>
      <dgm:spPr/>
      <dgm:t>
        <a:bodyPr/>
        <a:lstStyle/>
        <a:p>
          <a:endParaRPr lang="en-US"/>
        </a:p>
      </dgm:t>
    </dgm:pt>
    <dgm:pt modelId="{1E311E92-1FE4-4B3E-B0D0-D63BAE117AAC}" type="sibTrans" cxnId="{B8FB030F-521D-408E-963F-295C1D5BD3B7}">
      <dgm:prSet/>
      <dgm:spPr/>
      <dgm:t>
        <a:bodyPr/>
        <a:lstStyle/>
        <a:p>
          <a:endParaRPr lang="en-US"/>
        </a:p>
      </dgm:t>
    </dgm:pt>
    <dgm:pt modelId="{2028BFF0-FD62-427B-B3B4-35BE58319B6A}" type="pres">
      <dgm:prSet presAssocID="{1B1FE769-6BB0-4BE8-8F89-B4BFFB428514}" presName="Name0" presStyleCnt="0">
        <dgm:presLayoutVars>
          <dgm:dir/>
          <dgm:resizeHandles val="exact"/>
        </dgm:presLayoutVars>
      </dgm:prSet>
      <dgm:spPr/>
    </dgm:pt>
    <dgm:pt modelId="{FC23AA74-CCE3-403A-9C32-0C7E6DF6FA2F}" type="pres">
      <dgm:prSet presAssocID="{CE2407EB-BCA6-4ABB-8600-88D5A535661B}" presName="compNode" presStyleCnt="0"/>
      <dgm:spPr/>
    </dgm:pt>
    <dgm:pt modelId="{10AC0A12-746B-453F-8248-B06B5E3B1FD0}" type="pres">
      <dgm:prSet presAssocID="{CE2407EB-BCA6-4ABB-8600-88D5A535661B}" presName="pictRect" presStyleLbl="revTx" presStyleIdx="0" presStyleCnt="4">
        <dgm:presLayoutVars>
          <dgm:chMax val="0"/>
          <dgm:bulletEnabled/>
        </dgm:presLayoutVars>
      </dgm:prSet>
      <dgm:spPr/>
    </dgm:pt>
    <dgm:pt modelId="{C2DB167D-7A14-405F-9A0A-7405B02CF90D}" type="pres">
      <dgm:prSet presAssocID="{CE2407EB-BCA6-4ABB-8600-88D5A535661B}" presName="textRect" presStyleLbl="revTx" presStyleIdx="1" presStyleCnt="4">
        <dgm:presLayoutVars>
          <dgm:bulletEnabled/>
        </dgm:presLayoutVars>
      </dgm:prSet>
      <dgm:spPr/>
    </dgm:pt>
    <dgm:pt modelId="{015CC63B-E021-421A-BE07-9194CC5D63D9}" type="pres">
      <dgm:prSet presAssocID="{28581A01-C786-4518-8FEF-B5B038CF961E}" presName="sibTrans" presStyleLbl="sibTrans2D1" presStyleIdx="0" presStyleCnt="0"/>
      <dgm:spPr/>
    </dgm:pt>
    <dgm:pt modelId="{3624640B-FAD2-4C0D-8681-B31B65288DF1}" type="pres">
      <dgm:prSet presAssocID="{42F5C752-0E4B-4AA8-9392-AF2A05106E33}" presName="compNode" presStyleCnt="0"/>
      <dgm:spPr/>
    </dgm:pt>
    <dgm:pt modelId="{9AD96EDB-BF90-47DA-8777-13D779BB73E8}" type="pres">
      <dgm:prSet presAssocID="{42F5C752-0E4B-4AA8-9392-AF2A05106E33}" presName="pictRect" presStyleLbl="revTx" presStyleIdx="2" presStyleCnt="4">
        <dgm:presLayoutVars>
          <dgm:chMax val="0"/>
          <dgm:bulletEnabled/>
        </dgm:presLayoutVars>
      </dgm:prSet>
      <dgm:spPr/>
    </dgm:pt>
    <dgm:pt modelId="{B890E7AD-2D1D-43E7-80DA-A81A7F0F3DA6}" type="pres">
      <dgm:prSet presAssocID="{42F5C752-0E4B-4AA8-9392-AF2A05106E33}" presName="textRect" presStyleLbl="revTx" presStyleIdx="3" presStyleCnt="4">
        <dgm:presLayoutVars>
          <dgm:bulletEnabled/>
        </dgm:presLayoutVars>
      </dgm:prSet>
      <dgm:spPr/>
    </dgm:pt>
  </dgm:ptLst>
  <dgm:cxnLst>
    <dgm:cxn modelId="{B8FB030F-521D-408E-963F-295C1D5BD3B7}" srcId="{42F5C752-0E4B-4AA8-9392-AF2A05106E33}" destId="{D5ECFAFC-C309-4589-9B1D-F6E658126285}" srcOrd="0" destOrd="0" parTransId="{F547BEF0-DD89-4E6C-9979-AE0C33132F22}" sibTransId="{1E311E92-1FE4-4B3E-B0D0-D63BAE117AAC}"/>
    <dgm:cxn modelId="{ABCAE323-C7B1-4EFC-8661-2CDA0BBBFC88}" srcId="{CE2407EB-BCA6-4ABB-8600-88D5A535661B}" destId="{F1240B0D-F47F-4A0A-A206-286A3AD87107}" srcOrd="0" destOrd="0" parTransId="{8D7AD78C-0B02-42CF-A8AF-40468B706CF7}" sibTransId="{CB83E1CF-097C-4A97-BC7E-ABEF1DA61D4E}"/>
    <dgm:cxn modelId="{16A90F69-4A60-4C1E-93F4-4A2F427B0D04}" srcId="{1B1FE769-6BB0-4BE8-8F89-B4BFFB428514}" destId="{CE2407EB-BCA6-4ABB-8600-88D5A535661B}" srcOrd="0" destOrd="0" parTransId="{6377DB5A-891F-4390-B3D2-3D635AB384D7}" sibTransId="{28581A01-C786-4518-8FEF-B5B038CF961E}"/>
    <dgm:cxn modelId="{AFF94E88-3643-4417-A981-C8A5E596A151}" type="presOf" srcId="{42F5C752-0E4B-4AA8-9392-AF2A05106E33}" destId="{9AD96EDB-BF90-47DA-8777-13D779BB73E8}" srcOrd="0" destOrd="0" presId="urn:microsoft.com/office/officeart/2024/3/layout/hArchList1"/>
    <dgm:cxn modelId="{5B65A889-8567-449B-92FD-92A5E2788DED}" type="presOf" srcId="{CE2407EB-BCA6-4ABB-8600-88D5A535661B}" destId="{10AC0A12-746B-453F-8248-B06B5E3B1FD0}" srcOrd="0" destOrd="0" presId="urn:microsoft.com/office/officeart/2024/3/layout/hArchList1"/>
    <dgm:cxn modelId="{918168A8-5CC1-4B6C-81C3-9421A984427E}" type="presOf" srcId="{1B1FE769-6BB0-4BE8-8F89-B4BFFB428514}" destId="{2028BFF0-FD62-427B-B3B4-35BE58319B6A}" srcOrd="0" destOrd="0" presId="urn:microsoft.com/office/officeart/2024/3/layout/hArchList1"/>
    <dgm:cxn modelId="{C39056BF-72AC-46BA-A2A2-28E17B6345A0}" type="presOf" srcId="{28581A01-C786-4518-8FEF-B5B038CF961E}" destId="{015CC63B-E021-421A-BE07-9194CC5D63D9}" srcOrd="0" destOrd="0" presId="urn:microsoft.com/office/officeart/2024/3/layout/hArchList1"/>
    <dgm:cxn modelId="{80644BD5-DBCE-431F-A220-F6BAA8F9C8A1}" type="presOf" srcId="{F1240B0D-F47F-4A0A-A206-286A3AD87107}" destId="{C2DB167D-7A14-405F-9A0A-7405B02CF90D}" srcOrd="0" destOrd="0" presId="urn:microsoft.com/office/officeart/2024/3/layout/hArchList1"/>
    <dgm:cxn modelId="{9544CBD7-270E-4E92-BECF-4C70B51B84DE}" type="presOf" srcId="{D5ECFAFC-C309-4589-9B1D-F6E658126285}" destId="{B890E7AD-2D1D-43E7-80DA-A81A7F0F3DA6}" srcOrd="0" destOrd="0" presId="urn:microsoft.com/office/officeart/2024/3/layout/hArchList1"/>
    <dgm:cxn modelId="{5E8725F5-466F-426E-A889-B70901C09E41}" srcId="{1B1FE769-6BB0-4BE8-8F89-B4BFFB428514}" destId="{42F5C752-0E4B-4AA8-9392-AF2A05106E33}" srcOrd="1" destOrd="0" parTransId="{F91278C5-4A76-49C1-AFF8-668C687D43F4}" sibTransId="{73842B2E-E5F5-4B32-B413-C364095164B9}"/>
    <dgm:cxn modelId="{77EB29BE-F945-409E-8F08-4CEAF0F20665}" type="presParOf" srcId="{2028BFF0-FD62-427B-B3B4-35BE58319B6A}" destId="{FC23AA74-CCE3-403A-9C32-0C7E6DF6FA2F}" srcOrd="0" destOrd="0" presId="urn:microsoft.com/office/officeart/2024/3/layout/hArchList1"/>
    <dgm:cxn modelId="{2BE12D24-1B9D-41CB-A04E-E9F78AE71EE3}" type="presParOf" srcId="{FC23AA74-CCE3-403A-9C32-0C7E6DF6FA2F}" destId="{10AC0A12-746B-453F-8248-B06B5E3B1FD0}" srcOrd="0" destOrd="0" presId="urn:microsoft.com/office/officeart/2024/3/layout/hArchList1"/>
    <dgm:cxn modelId="{808C72E1-CFD6-4610-A334-B0D43026D51F}" type="presParOf" srcId="{FC23AA74-CCE3-403A-9C32-0C7E6DF6FA2F}" destId="{C2DB167D-7A14-405F-9A0A-7405B02CF90D}" srcOrd="1" destOrd="0" presId="urn:microsoft.com/office/officeart/2024/3/layout/hArchList1"/>
    <dgm:cxn modelId="{3342C318-70D3-454A-9604-473F461BB386}" type="presParOf" srcId="{2028BFF0-FD62-427B-B3B4-35BE58319B6A}" destId="{015CC63B-E021-421A-BE07-9194CC5D63D9}" srcOrd="1" destOrd="0" presId="urn:microsoft.com/office/officeart/2024/3/layout/hArchList1"/>
    <dgm:cxn modelId="{2D84EDA2-37A4-4282-A359-6014280349BA}" type="presParOf" srcId="{2028BFF0-FD62-427B-B3B4-35BE58319B6A}" destId="{3624640B-FAD2-4C0D-8681-B31B65288DF1}" srcOrd="2" destOrd="0" presId="urn:microsoft.com/office/officeart/2024/3/layout/hArchList1"/>
    <dgm:cxn modelId="{4527C565-26D5-4AB1-9BE5-9898C49C7700}" type="presParOf" srcId="{3624640B-FAD2-4C0D-8681-B31B65288DF1}" destId="{9AD96EDB-BF90-47DA-8777-13D779BB73E8}" srcOrd="0" destOrd="0" presId="urn:microsoft.com/office/officeart/2024/3/layout/hArchList1"/>
    <dgm:cxn modelId="{F2574DD9-F71C-4A80-B379-C9E6ACCB20EC}" type="presParOf" srcId="{3624640B-FAD2-4C0D-8681-B31B65288DF1}" destId="{B890E7AD-2D1D-43E7-80DA-A81A7F0F3DA6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0923FE-4AA4-4FB0-8E10-5F6C4CAEFB3F}">
      <dsp:nvSpPr>
        <dsp:cNvPr id="0" name=""/>
        <dsp:cNvSpPr/>
      </dsp:nvSpPr>
      <dsp:spPr>
        <a:xfrm>
          <a:off x="0" y="0"/>
          <a:ext cx="1167510" cy="11675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87" r="19360" b="-6"/>
          <a:stretch>
            <a:fillRect l="-39000" r="-39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DA43C7-F205-4F41-9D83-D104B6243D6F}">
      <dsp:nvSpPr>
        <dsp:cNvPr id="0" name=""/>
        <dsp:cNvSpPr/>
      </dsp:nvSpPr>
      <dsp:spPr>
        <a:xfrm>
          <a:off x="1347510" y="0"/>
          <a:ext cx="6142433" cy="336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/>
            <a:t>Regulação da Temperatura Corporal</a:t>
          </a:r>
        </a:p>
      </dsp:txBody>
      <dsp:txXfrm>
        <a:off x="1347510" y="0"/>
        <a:ext cx="6142433" cy="336146"/>
      </dsp:txXfrm>
    </dsp:sp>
    <dsp:sp modelId="{DDF3A853-1219-4513-9946-4B6B2646EFE4}">
      <dsp:nvSpPr>
        <dsp:cNvPr id="0" name=""/>
        <dsp:cNvSpPr/>
      </dsp:nvSpPr>
      <dsp:spPr>
        <a:xfrm>
          <a:off x="1347510" y="336146"/>
          <a:ext cx="6142433" cy="831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O sistema circulatório participa ativamente na manutenção da temperatura ideal do corpo humano.</a:t>
          </a:r>
        </a:p>
      </dsp:txBody>
      <dsp:txXfrm>
        <a:off x="1347510" y="336146"/>
        <a:ext cx="6142433" cy="831363"/>
      </dsp:txXfrm>
    </dsp:sp>
    <dsp:sp modelId="{81B9CF98-B9DA-429B-825D-BBC2329A8E17}">
      <dsp:nvSpPr>
        <dsp:cNvPr id="0" name=""/>
        <dsp:cNvSpPr/>
      </dsp:nvSpPr>
      <dsp:spPr>
        <a:xfrm>
          <a:off x="0" y="1260911"/>
          <a:ext cx="1167510" cy="116751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2" r="3404" b="10"/>
          <a:stretch>
            <a:fillRect l="-26000" r="-26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968A865-11F9-41D2-A412-CAE9390CA3F5}">
      <dsp:nvSpPr>
        <dsp:cNvPr id="0" name=""/>
        <dsp:cNvSpPr/>
      </dsp:nvSpPr>
      <dsp:spPr>
        <a:xfrm>
          <a:off x="1347510" y="1260911"/>
          <a:ext cx="6142433" cy="336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/>
            <a:t>Proteção Contra Infecções</a:t>
          </a:r>
        </a:p>
      </dsp:txBody>
      <dsp:txXfrm>
        <a:off x="1347510" y="1260911"/>
        <a:ext cx="6142433" cy="336146"/>
      </dsp:txXfrm>
    </dsp:sp>
    <dsp:sp modelId="{17D2CA56-F81A-441C-841C-7221C1EFD35F}">
      <dsp:nvSpPr>
        <dsp:cNvPr id="0" name=""/>
        <dsp:cNvSpPr/>
      </dsp:nvSpPr>
      <dsp:spPr>
        <a:xfrm>
          <a:off x="1347510" y="1597057"/>
          <a:ext cx="6142433" cy="831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O sistema circulatório transporta células de defesa que protegem o corpo contra infecções e doenças.</a:t>
          </a:r>
        </a:p>
      </dsp:txBody>
      <dsp:txXfrm>
        <a:off x="1347510" y="1597057"/>
        <a:ext cx="6142433" cy="831363"/>
      </dsp:txXfrm>
    </dsp:sp>
    <dsp:sp modelId="{D2316092-79DF-4127-9E2F-690D58CFB5D5}">
      <dsp:nvSpPr>
        <dsp:cNvPr id="0" name=""/>
        <dsp:cNvSpPr/>
      </dsp:nvSpPr>
      <dsp:spPr>
        <a:xfrm>
          <a:off x="0" y="2521822"/>
          <a:ext cx="1167510" cy="11675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47" b="-6"/>
          <a:stretch>
            <a:fillRect l="-39000" r="-39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46C4D9-5281-4F27-A569-9712E9F48A70}">
      <dsp:nvSpPr>
        <dsp:cNvPr id="0" name=""/>
        <dsp:cNvSpPr/>
      </dsp:nvSpPr>
      <dsp:spPr>
        <a:xfrm>
          <a:off x="1347510" y="2521822"/>
          <a:ext cx="6142433" cy="336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/>
            <a:t>Equilíbrio Químico Corporal</a:t>
          </a:r>
        </a:p>
      </dsp:txBody>
      <dsp:txXfrm>
        <a:off x="1347510" y="2521822"/>
        <a:ext cx="6142433" cy="336146"/>
      </dsp:txXfrm>
    </dsp:sp>
    <dsp:sp modelId="{4FF63868-670A-4CAD-BD08-566A9A265F83}">
      <dsp:nvSpPr>
        <dsp:cNvPr id="0" name=""/>
        <dsp:cNvSpPr/>
      </dsp:nvSpPr>
      <dsp:spPr>
        <a:xfrm>
          <a:off x="1347510" y="2857969"/>
          <a:ext cx="6142433" cy="831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O sistema circulatório ajuda a manter o equilíbrio químico do organismo, distribuindo nutrientes e removendo resíduos.</a:t>
          </a:r>
        </a:p>
      </dsp:txBody>
      <dsp:txXfrm>
        <a:off x="1347510" y="2857969"/>
        <a:ext cx="6142433" cy="8313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AC0A12-746B-453F-8248-B06B5E3B1FD0}">
      <dsp:nvSpPr>
        <dsp:cNvPr id="0" name=""/>
        <dsp:cNvSpPr/>
      </dsp:nvSpPr>
      <dsp:spPr>
        <a:xfrm>
          <a:off x="0" y="0"/>
          <a:ext cx="4013883" cy="6142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Importância da Compreensão Corporal</a:t>
          </a:r>
        </a:p>
      </dsp:txBody>
      <dsp:txXfrm>
        <a:off x="0" y="0"/>
        <a:ext cx="4013883" cy="614263"/>
      </dsp:txXfrm>
    </dsp:sp>
    <dsp:sp modelId="{C2DB167D-7A14-405F-9A0A-7405B02CF90D}">
      <dsp:nvSpPr>
        <dsp:cNvPr id="0" name=""/>
        <dsp:cNvSpPr/>
      </dsp:nvSpPr>
      <dsp:spPr>
        <a:xfrm>
          <a:off x="0" y="614263"/>
          <a:ext cx="4013883" cy="1249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Entender os sistemas do corpo humano destaca a complexidade da vida e suas interações essenciais.</a:t>
          </a:r>
        </a:p>
      </dsp:txBody>
      <dsp:txXfrm>
        <a:off x="0" y="614263"/>
        <a:ext cx="4013883" cy="1249461"/>
      </dsp:txXfrm>
    </dsp:sp>
    <dsp:sp modelId="{9AD96EDB-BF90-47DA-8777-13D779BB73E8}">
      <dsp:nvSpPr>
        <dsp:cNvPr id="0" name=""/>
        <dsp:cNvSpPr/>
      </dsp:nvSpPr>
      <dsp:spPr>
        <a:xfrm>
          <a:off x="4415271" y="0"/>
          <a:ext cx="4013883" cy="6142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Valorizar a Saúde</a:t>
          </a:r>
        </a:p>
      </dsp:txBody>
      <dsp:txXfrm>
        <a:off x="4415271" y="0"/>
        <a:ext cx="4013883" cy="614263"/>
      </dsp:txXfrm>
    </dsp:sp>
    <dsp:sp modelId="{B890E7AD-2D1D-43E7-80DA-A81A7F0F3DA6}">
      <dsp:nvSpPr>
        <dsp:cNvPr id="0" name=""/>
        <dsp:cNvSpPr/>
      </dsp:nvSpPr>
      <dsp:spPr>
        <a:xfrm>
          <a:off x="4415271" y="614263"/>
          <a:ext cx="4013883" cy="1249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Reconhecer a evolução corporal reforça a necessidade de cuidar da saúde para garantir bem-estar.</a:t>
          </a:r>
        </a:p>
      </dsp:txBody>
      <dsp:txXfrm>
        <a:off x="4415271" y="614263"/>
        <a:ext cx="4013883" cy="12494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verticalVisualTextBlock1">
  <dgm:title val="Vertical Visual Text Blocks"/>
  <dgm:desc val="Pictures with short bits of text with formatted headers. Use as an easier-to-read alternative to a bulleted list."/>
  <dgm:catLst>
    <dgm:cat type="picture" pri="1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Root">
    <dgm:varLst>
      <dgm:dir/>
      <dgm:resizeHandles val="exact"/>
    </dgm:varLst>
    <dgm:choose name="BasedOnLanguageDirection">
      <dgm:if name="LeftToRight" func="var" arg="dir" op="equ" val="norm">
        <dgm:alg type="lin">
          <dgm:param type="linDir" val="fromT"/>
          <dgm:param type="vertAlign" val="t"/>
          <dgm:param type="horzAlign" val="l"/>
        </dgm:alg>
      </dgm:if>
      <dgm:else name="RightToLeft">
        <dgm:alg type="lin">
          <dgm:param type="linDir" val="fromT"/>
          <dgm:param type="vertAlign" val="t"/>
          <dgm:param type="horzAlign" val="r"/>
        </dgm:alg>
      </dgm:else>
    </dgm:choose>
    <dgm:presOf/>
    <dgm:constrLst>
      <dgm:constr type="primFontSz" for="des" forName="Subtitle" op="equ" val="18"/>
      <dgm:constr type="primFontSz" for="des" forName="Description" refType="primFontSz" refFor="des" refForName="Subtitle" op="equ" fact="0.77"/>
      <dgm:constr type="w" for="ch" forName="Composite" refType="w"/>
      <dgm:constr type="h" for="ch" forName="Composite" refType="h"/>
      <dgm:constr type="h" for="ch" forName="sibTrans" refType="h" refFor="ch" refForName="Composite" fact="0.08"/>
      <dgm:constr type="sp" refType="w" refFor="ch" refForName="Composite" op="equ" fact="0.1"/>
    </dgm:constrLst>
    <dgm:ruleLst/>
    <dgm:forEach name="DirectChildrenOfRoot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Picture" refType="w" fact="0.335"/>
          <dgm:constr type="h" for="ch" forName="Picture" refType="w" refFor="ch" refForName="Picture" op="equ"/>
          <dgm:constr type="h" for="ch" forName="Picture" refType="h" op="lte"/>
          <dgm:constr type="l" for="ch" forName="Subtitle" refType="r" refFor="ch" refForName="Picture"/>
          <dgm:constr type="lOff" for="ch" forName="Subtitle" val="5"/>
          <dgm:constr type="h" for="ch" forName="Subtitle" refType="h" fact="0.1"/>
          <dgm:constr type="t" for="ch" forName="Description" refType="b" refFor="ch" refForName="Subtitle"/>
          <dgm:constr type="l" for="ch" forName="Description" refType="r" refFor="ch" refForName="Picture"/>
          <dgm:constr type="lOff" for="ch" forName="Description" val="5"/>
        </dgm:constrLst>
        <dgm:ruleLst/>
        <dgm:layoutNode name="Picture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ubtitle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SubtitleConstraintsBasedOnLanguageDirection">
            <dgm:if name="SubtitleIsLeftToRight" func="var" arg="dir" op="equ" val="norm">
              <dgm:constrLst>
                <dgm:constr type="h" refType="w" op="lte" fact="0.4"/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SubtitleIsRightToLeft">
              <dgm:constrLst>
                <dgm:constr type="h" refType="w" op="lte" fact="0.4"/>
                <dgm:constr type="rMarg"/>
                <dgm:constr type="lMarg" refType="primFontSz" fact="0.1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Description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DescriptionConstraintsBasedOnLanguageDirection">
            <dgm:if name="DescriptionIsLeftToRight" func="var" arg="dir" op="equ" val="norm">
              <dgm:constrLst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DescriptionIsRightToLeft">
              <dgm:constrLst>
                <dgm:constr type="lMarg" refType="primFontSz" fact="0.1"/>
                <dgm:constr type="rMarg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3EE49B-53F5-4FD4-AE8D-88082F034D3E}" type="datetimeFigureOut">
              <a:t>20/01/2026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9B2728-924A-4EC7-B77D-A1F59AACCC03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410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Os conteúdos gerados por IA poderão estar incorretos.
---
Nesta apresentação, vamos explorar os principais sistemas do corpo humano, sua importância para a vida, funcionamento e evolução. Destinada a alunos do 6º ano, esta aula visa facilitar a compreensão dos processos que mantém nosso organismo saudável e funcionando corretamente.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BE6E7-9E7D-4E7C-9F51-BCC1532ADA7C}" type="slidenum"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30802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No intestino delgado, os nutrientes são absorvidos para a corrente sanguínea, enquanto o intestino grosso concentra os resíduos para eliminação adequada, promovendo o equilíbrio do organismo.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BE6E7-9E7D-4E7C-9F51-BCC1532ADA7C}" type="slidenum"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0613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 sistema respiratório possibilita a entrada de oxigênio e a saída de gás carbônico, processos vitais para a respiração celular e produção de energia no corpo humano.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BE6E7-9E7D-4E7C-9F51-BCC1532ADA7C}" type="slidenum"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0069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Este sistema é formado por órgãos como nariz, faringe, laringe, traqueia, brônquios e pulmões, que trabalham em conjunto para garantir a respiração eficiente.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BE6E7-9E7D-4E7C-9F51-BCC1532ADA7C}" type="slidenum"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4616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Durante a inspiração, o ar entra e chega aos pulmões onde ocorre a troca gasosa: o sangue recebe oxigênio e libera gás carbônico, fundamental para manter as células vivas e saudáveis.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BE6E7-9E7D-4E7C-9F51-BCC1532ADA7C}" type="slidenum"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7351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Manter hábitos saudáveis, evitar poluentes e praticar exercícios físicos são essenciais para preservar o bom funcionamento do sistema respiratório e prevenir doenças.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BE6E7-9E7D-4E7C-9F51-BCC1532ADA7C}" type="slidenum"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131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 sistema circulatório transporta sangue, nutrientes, gases e outras substâncias pelo corpo, garantindo a nutrição, defesa e regulação do organismo.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BE6E7-9E7D-4E7C-9F51-BCC1532ADA7C}" type="slidenum"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4442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O coração bombeia o sangue que circula pelos vasos sanguíneos, levando oxigênio e nutrientes às células e removendo resíduos, desempenhando um papel vital no corpo humano.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BE6E7-9E7D-4E7C-9F51-BCC1532ADA7C}" type="slidenum"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45566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Além do transporte, o sistema circulatório ajuda a regular a temperatura, proteger contra infecções e garantir o equilíbrio químico do corpo.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BE6E7-9E7D-4E7C-9F51-BCC1532ADA7C}" type="slidenum"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37247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Adotar uma alimentação equilibrada, praticar exercícios e evitar o tabaco são medidas importantes para prevenir problemas no sistema circulatório e manter o coração saudável.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BE6E7-9E7D-4E7C-9F51-BCC1532ADA7C}" type="slidenum"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54689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Este sistema controla as funções do corpo, processa informações e permite respostas rápidas e coordenadas a estímulos internos e externos.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BE6E7-9E7D-4E7C-9F51-BCC1532ADA7C}" type="slidenum"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7569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Vamos iniciar com uma visão geral dos sistemas do corpo humano e sua inter-relação. Depois, abordaremos detalhadamente os sistemas digestório, respiratório, circulatório e nervoso, explicando suas funções e órgãos principais. Finalizaremos com a evolução desses sistemas e seu impacto na saúde e sobrevivência.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BE6E7-9E7D-4E7C-9F51-BCC1532ADA7C}" type="slidenum"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30202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O cérebro é o centro de controle, a medula espinhal transmite informações e os nervos conectam todo o corpo, formando uma rede complexa de comunicação.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BE6E7-9E7D-4E7C-9F51-BCC1532ADA7C}" type="slidenum"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68590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Ele processa sinais sensoriais, coordena movimentos e regula funções automáticas, garantindo a adaptação e sobrevivência do organismo em diferentes situações.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BE6E7-9E7D-4E7C-9F51-BCC1532ADA7C}" type="slidenum"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25956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Reflexos protegem o corpo de perigos imediatos, enquanto a aprendizagem permite adquirir conhecimentos e habilidades para o desenvolvimento pessoal e social.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BE6E7-9E7D-4E7C-9F51-BCC1532ADA7C}" type="slidenum"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32968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evolução moldou os sistemas do corpo humano para se adaptarem ao ambiente, garantindo maior eficiência, saúde e sobrevivência ao longo do tempo.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BE6E7-9E7D-4E7C-9F51-BCC1532ADA7C}" type="slidenum"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88947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Os sistemas do corpo sofreram modificações, como o aprimoramento do cérebro e a eficiência respiratória, que permitiram melhor resposta às condições ambientais e desafios biológicos.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BE6E7-9E7D-4E7C-9F51-BCC1532ADA7C}" type="slidenum"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61044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Comparar os sistemas humanos com os de outros seres vivos ajuda a entender as semelhanças e diferenças que surgiram pela evolução, evidenciando adaptações específicas.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BE6E7-9E7D-4E7C-9F51-BCC1532ADA7C}" type="slidenum"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79117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As adaptações evolutivas influenciam como prevenimos doenças e respondemos a mudanças no ambiente, sendo essenciais para a continuidade da vida humana.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BE6E7-9E7D-4E7C-9F51-BCC1532ADA7C}" type="slidenum"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61269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Compreender os sistemas do corpo humano e sua evolução nos ajuda a valorizar a complexidade da vida e a importância de cuidar da nossa saúde para garantir bem-estar e qualidade de vida.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BE6E7-9E7D-4E7C-9F51-BCC1532ADA7C}" type="slidenum"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593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Os sistemas do corpo humano são conjuntos de órgãos que trabalham de forma integrada para garantir as funções essenciais da vida. Entender sua importância e como eles se inter-relacionam é fundamental para compreender o funcionamento do nosso organismo.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BE6E7-9E7D-4E7C-9F51-BCC1532ADA7C}" type="slidenum"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614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Um sistema corporal é formado por órgãos que atuam juntos para desempenhar funções específicas no organismo. Exemplos incluem o sistema digestório, respiratório, circulatório e nervoso, cada um com papéis essenciais para nossa sobrevivência.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BE6E7-9E7D-4E7C-9F51-BCC1532ADA7C}" type="slidenum"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4133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Cada sistema garante processos vitais, como obter nutrientes, respirar, transportar substâncias e coordenar respostas. Sem a ação integrada desses sistemas, a manutenção da vida seria impossível.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BE6E7-9E7D-4E7C-9F51-BCC1532ADA7C}" type="slidenum"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5316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Os sistemas do corpo humano não funcionam isoladamente. Eles se comunicam e dependem uns dos outros para manter o equilíbrio e a saúde do organismo, promovendo uma interação complexa e eficiente.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BE6E7-9E7D-4E7C-9F51-BCC1532ADA7C}" type="slidenum"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1981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Este sistema é responsável por decompor os alimentos, absorver nutrientes essenciais e eliminar resíduos. Conhecer seus órgãos e processos ajuda a entender como o corpo obtém energia e mantém-se saudável.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BE6E7-9E7D-4E7C-9F51-BCC1532ADA7C}" type="slidenum"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7235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O sistema digestório inclui órgãos como boca, esôfago, estômago, intestinos, fígado e pâncreas. Cada um possui funções específicas no processo de digestão e absorção dos alimentos.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BE6E7-9E7D-4E7C-9F51-BCC1532ADA7C}" type="slidenum"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51905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A digestão ocorre em etapas: ingestão, digestão mecânica e química, absorção dos nutrientes e eliminação dos resíduos. Cada fase é essencial para transformar o alimento em energia utilizável pelo corpo.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BE6E7-9E7D-4E7C-9F51-BCC1532ADA7C}" type="slidenum"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6490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4676" y="4473553"/>
            <a:ext cx="6655522" cy="1545336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de subtítulo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676" y="548642"/>
            <a:ext cx="7478991" cy="3635797"/>
          </a:xfrm>
        </p:spPr>
        <p:txBody>
          <a:bodyPr rtlCol="0" anchor="t">
            <a:noAutofit/>
          </a:bodyPr>
          <a:lstStyle>
            <a:lvl1pPr algn="l">
              <a:defRPr sz="72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3036586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, Conteúdo 1 (Máx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1044465"/>
            <a:ext cx="11924209" cy="5408535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7"/>
            <a:ext cx="11924209" cy="715505"/>
          </a:xfrm>
        </p:spPr>
        <p:txBody>
          <a:bodyPr rtlCol="0" anchor="ctr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10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penas Conteúdo (Máx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rtlCol="0" anchor="ctr">
            <a:normAutofit/>
          </a:bodyPr>
          <a:lstStyle>
            <a:lvl1pPr>
              <a:defRPr sz="2400"/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218039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údo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41550"/>
            <a:ext cx="10966705" cy="4067810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AD96F6A0-07FF-1828-19D1-FE1D9B921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877457"/>
            <a:ext cx="10964675" cy="1059294"/>
          </a:xfrm>
        </p:spPr>
        <p:txBody>
          <a:bodyPr rtlCol="0"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504254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, Conteúdo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 rtlCol="0"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 rtlCol="0">
            <a:norm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6675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, Conteúdo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 rtlCol="0">
            <a:norm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8355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, Conteúdo 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 rtlCol="0">
            <a:norm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9006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, Conteúdo 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 rtlCol="0"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1840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, Conteúdo 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 rtlCol="0"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3465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do Conteúdo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rtlCol="0"/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2062" y="548640"/>
            <a:ext cx="7738491" cy="1143000"/>
          </a:xfrm>
        </p:spPr>
        <p:txBody>
          <a:bodyPr rtlCol="0" anchor="b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1537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 d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</a:lstStyle>
          <a:p>
            <a:pPr lvl="0" rtl="0"/>
            <a:r>
              <a:rPr lang="pt-br"/>
              <a:t>Clique no ícone para adicionar uma imagem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 rtlCol="0"/>
          <a:lstStyle/>
          <a:p>
            <a:pPr rtl="0"/>
            <a:r>
              <a:rPr lang="pt-br"/>
              <a:t>Exemplo de Texto de Rodapé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48640"/>
            <a:ext cx="7717317" cy="1143000"/>
          </a:xfrm>
        </p:spPr>
        <p:txBody>
          <a:bodyPr rtlCol="0" anchor="b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87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4676" y="4617138"/>
            <a:ext cx="7375466" cy="1014984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de subtítulo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676" y="854239"/>
            <a:ext cx="7876287" cy="3592629"/>
          </a:xfrm>
        </p:spPr>
        <p:txBody>
          <a:bodyPr rtlCol="0" anchor="b">
            <a:normAutofit/>
          </a:bodyPr>
          <a:lstStyle>
            <a:lvl1pPr algn="l">
              <a:lnSpc>
                <a:spcPct val="120000"/>
              </a:lnSpc>
              <a:defRPr sz="72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528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do Conteúdo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 rtl="0"/>
            <a:r>
              <a:rPr lang="pt-br"/>
              <a:t>Clique no ícone para adicionar uma imagem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/>
              <a:t>Texto de Exemplo do Rodapé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725386"/>
            <a:ext cx="6858000" cy="4638838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1537" y="320039"/>
            <a:ext cx="8502199" cy="1258389"/>
          </a:xfrm>
        </p:spPr>
        <p:txBody>
          <a:bodyPr rtlCol="0" anchor="b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5250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 de Conteúdo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 rtl="0"/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 rtlCol="0"/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728870"/>
            <a:ext cx="6858000" cy="4635354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8400908" cy="1261872"/>
          </a:xfrm>
        </p:spPr>
        <p:txBody>
          <a:bodyPr rtlCol="0" anchor="b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524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do Conteúdo 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pt-br"/>
              <a:t>Clique no ícone para adicionar uma imagem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en-US"/>
              <a:t>24/02/2025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57005"/>
            <a:ext cx="4362450" cy="4051720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9686" y="584339"/>
            <a:ext cx="5925810" cy="1527048"/>
          </a:xfrm>
        </p:spPr>
        <p:txBody>
          <a:bodyPr rtlCol="0" anchor="b">
            <a:norm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0183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 de Conteúd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pt-br"/>
              <a:t>Clique no ícone para adicionar uma imagem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pt-br"/>
              <a:t>Exemplo de Texto de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56079"/>
            <a:ext cx="4360863" cy="4052646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83413"/>
            <a:ext cx="6053957" cy="1527048"/>
          </a:xfrm>
        </p:spPr>
        <p:txBody>
          <a:bodyPr rtlCol="0" anchor="b">
            <a:norm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3003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do Conteúdo 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pt-br"/>
              <a:t>Clique no ícone para adicionar uma imagem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en-US"/>
              <a:t>24/02/2025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728870"/>
            <a:ext cx="4512601" cy="4635353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418" y="320040"/>
            <a:ext cx="6047071" cy="1261872"/>
          </a:xfrm>
        </p:spPr>
        <p:txBody>
          <a:bodyPr rtlCol="0" anchor="b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7045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do Conteúdo 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pt-br"/>
              <a:t>Clique no ícone para adicionar uma imagem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pt-br"/>
              <a:t>Exemplo de Texto de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744168"/>
            <a:ext cx="4572000" cy="4620055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226769" cy="1261872"/>
          </a:xfrm>
        </p:spPr>
        <p:txBody>
          <a:bodyPr rtlCol="0" anchor="b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7304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 de Conteúdo 9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1713A3F4-E223-745E-5A5E-95DF707B22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7584144" cy="6858000"/>
          </a:xfrm>
          <a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 rtlCol="0"/>
          <a:lstStyle/>
          <a:p>
            <a:pPr rtl="0"/>
            <a:r>
              <a:rPr lang="pt-br"/>
              <a:t>Exemplo de Texto de Rodapé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56079"/>
            <a:ext cx="3401568" cy="4052646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5484" y="583413"/>
            <a:ext cx="4948747" cy="1527048"/>
          </a:xfrm>
        </p:spPr>
        <p:txBody>
          <a:bodyPr rtlCol="0" anchor="b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163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 de Conteúd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pt-br"/>
              <a:t>Clique no ícone para adicionar uma imagem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pt-br"/>
              <a:t>Exemplo de Texto de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54737"/>
            <a:ext cx="3401568" cy="4053987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83413"/>
            <a:ext cx="5070955" cy="1527048"/>
          </a:xfrm>
        </p:spPr>
        <p:txBody>
          <a:bodyPr rtlCol="0" anchor="b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9579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 de Conteúd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pt-br"/>
              <a:t>Clique no ícone para adicionar uma imagem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en-US"/>
              <a:t>24/02/2025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 rtlCol="0"/>
          <a:lstStyle/>
          <a:p>
            <a:pPr rtl="0"/>
            <a:r>
              <a:rPr lang="pt-br"/>
              <a:t>Exemplo de Texto de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168722"/>
            <a:ext cx="3273552" cy="2884605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9542" y="1078992"/>
            <a:ext cx="4757112" cy="1942773"/>
          </a:xfrm>
        </p:spPr>
        <p:txBody>
          <a:bodyPr rtlCol="0" anchor="b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7368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do Conteúdo 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pt-br"/>
              <a:t>Clique no ícone para adicionar uma imagem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3939967"/>
            <a:ext cx="3739896" cy="1390330"/>
          </a:xfrm>
        </p:spPr>
        <p:txBody>
          <a:bodyPr rtlCol="0" anchor="ctr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091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 rtlCol="0"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de subtítulo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rtlCol="0" anchor="b">
            <a:normAutofit/>
          </a:bodyPr>
          <a:lstStyle>
            <a:lvl1pPr algn="ctr">
              <a:defRPr sz="6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944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 de Conteúd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pt-br"/>
              <a:t>Clique no ícone para adicionar uma imagem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 rtlCol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2831866"/>
            <a:ext cx="2953618" cy="1892808"/>
          </a:xfrm>
        </p:spPr>
        <p:txBody>
          <a:bodyPr rtlCol="0" anchor="ctr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7644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 de Conteúd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 dirty="0"/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 rtlCol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2133326"/>
            <a:ext cx="2953618" cy="1892808"/>
          </a:xfrm>
        </p:spPr>
        <p:txBody>
          <a:bodyPr rtlCol="0" anchor="ctr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7248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 de Conteúd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446520" cy="4425696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rtlCol="0"/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62088" y="1828800"/>
            <a:ext cx="4023360" cy="4428871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rtlCol="0"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3513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 de Conteúd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pt-br"/>
              <a:t>Clique no ícone para adicionar uma imagem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8"/>
            <a:ext cx="4672584" cy="2492735"/>
          </a:xfrm>
        </p:spPr>
        <p:txBody>
          <a:bodyPr rtlCol="0" anchor="b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918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 de Conteúd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pt-br"/>
              <a:t>Clique no ícone para adicionar uma imagem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094" y="549275"/>
            <a:ext cx="3657603" cy="2472817"/>
          </a:xfrm>
        </p:spPr>
        <p:txBody>
          <a:bodyPr rtlCol="0" anchor="b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0970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úmero Grande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957012"/>
            <a:ext cx="5897880" cy="1114604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de subtítulo Mestre</a:t>
            </a:r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rtlCol="0" anchor="b">
            <a:normAutofit/>
          </a:bodyPr>
          <a:lstStyle>
            <a:lvl1pPr algn="l">
              <a:defRPr sz="232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5665273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úmero Grande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de subtítulo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rtlCol="0" anchor="b">
            <a:normAutofit/>
          </a:bodyPr>
          <a:lstStyle>
            <a:lvl1pPr algn="ctr">
              <a:defRPr sz="232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48075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úmero Grande 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24/02/2025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de subtítulo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rtlCol="0" anchor="ctr">
            <a:normAutofit/>
          </a:bodyPr>
          <a:lstStyle>
            <a:lvl1pPr algn="ctr">
              <a:defRPr sz="23200">
                <a:solidFill>
                  <a:schemeClr val="bg1"/>
                </a:solidFill>
                <a:highlight>
                  <a:srgbClr val="FFFFFF"/>
                </a:highlight>
              </a:defRPr>
            </a:lvl1pPr>
          </a:lstStyle>
          <a:p>
            <a:pPr rtl="0"/>
            <a:r>
              <a:rPr lang="pt-br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964919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nstrativo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 rtl="0"/>
            <a:r>
              <a:rPr lang="pt-br"/>
              <a:t>Clique para editar a Instrução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 rtlCol="0"/>
          <a:lstStyle/>
          <a:p>
            <a:pPr rtl="0"/>
            <a:r>
              <a:rPr lang="pt-br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5362527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itação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Autor da Citação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rtlCol="0" anchor="ctr">
            <a:normAutofit/>
          </a:bodyPr>
          <a:lstStyle>
            <a:lvl1pPr algn="l">
              <a:lnSpc>
                <a:spcPct val="120000"/>
              </a:lnSpc>
              <a:defRPr sz="4000" b="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a Citação</a:t>
            </a:r>
          </a:p>
        </p:txBody>
      </p:sp>
    </p:spTree>
    <p:extLst>
      <p:ext uri="{BB962C8B-B14F-4D97-AF65-F5344CB8AC3E}">
        <p14:creationId xmlns:p14="http://schemas.microsoft.com/office/powerpoint/2010/main" val="238794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Foto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pt-br"/>
              <a:t>Clique no ícone para adicionar uma imagem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668625"/>
            <a:ext cx="11460480" cy="480373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de subtítulo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578237"/>
            <a:ext cx="11460480" cy="786384"/>
          </a:xfrm>
        </p:spPr>
        <p:txBody>
          <a:bodyPr rtlCol="0" anchor="b">
            <a:noAutofit/>
          </a:bodyPr>
          <a:lstStyle>
            <a:lvl1pPr algn="l">
              <a:defRPr sz="6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0001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itação 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Autor da Citação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rtlCol="0" anchor="ctr">
            <a:normAutofit/>
          </a:bodyPr>
          <a:lstStyle>
            <a:lvl1pPr algn="l">
              <a:lnSpc>
                <a:spcPct val="120000"/>
              </a:lnSpc>
              <a:defRPr sz="4000" b="0">
                <a:solidFill>
                  <a:schemeClr val="bg1"/>
                </a:solidFill>
                <a:highlight>
                  <a:srgbClr val="FFFFFF"/>
                </a:highlight>
              </a:defRPr>
            </a:lvl1pPr>
          </a:lstStyle>
          <a:p>
            <a:pPr rtl="0"/>
            <a:r>
              <a:rPr lang="pt-br"/>
              <a:t>Clique para editar a Citação</a:t>
            </a:r>
          </a:p>
        </p:txBody>
      </p:sp>
    </p:spTree>
    <p:extLst>
      <p:ext uri="{BB962C8B-B14F-4D97-AF65-F5344CB8AC3E}">
        <p14:creationId xmlns:p14="http://schemas.microsoft.com/office/powerpoint/2010/main" val="514023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itação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648" y="5669280"/>
            <a:ext cx="8961120" cy="466344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Autor da Citação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rtlCol="0" anchor="ctr">
            <a:normAutofit/>
          </a:bodyPr>
          <a:lstStyle>
            <a:lvl1pPr algn="l">
              <a:lnSpc>
                <a:spcPct val="120000"/>
              </a:lnSpc>
              <a:defRPr sz="4400" b="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a Citação</a:t>
            </a:r>
          </a:p>
        </p:txBody>
      </p:sp>
    </p:spTree>
    <p:extLst>
      <p:ext uri="{BB962C8B-B14F-4D97-AF65-F5344CB8AC3E}">
        <p14:creationId xmlns:p14="http://schemas.microsoft.com/office/powerpoint/2010/main" val="7182274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 rtlCol="0"/>
          <a:lstStyle/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63315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rtlCol="0"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rtlCol="0"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 rtlCol="0"/>
          <a:lstStyle/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6322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2417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7403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993263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rtlCol="0" anchor="t">
            <a:normAutofit/>
          </a:bodyPr>
          <a:lstStyle>
            <a:lvl1pPr>
              <a:defRPr sz="28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6764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rtlCol="0"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rtlCol="0" anchor="t">
            <a:normAutofit/>
          </a:bodyPr>
          <a:lstStyle>
            <a:lvl1pPr>
              <a:defRPr sz="28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44529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ã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 rtlCol="0"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rtlCol="0" anchor="b">
            <a:noAutofit/>
          </a:bodyPr>
          <a:lstStyle>
            <a:lvl1pPr>
              <a:defRPr sz="6000">
                <a:solidFill>
                  <a:schemeClr val="bg1"/>
                </a:solidFill>
                <a:highlight>
                  <a:srgbClr val="FFFFFF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784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ão 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rtlCol="0" anchor="b">
            <a:noAutofit/>
          </a:bodyPr>
          <a:lstStyle>
            <a:lvl1pPr>
              <a:defRPr sz="6000">
                <a:solidFill>
                  <a:schemeClr val="bg1"/>
                </a:solidFill>
                <a:highlight>
                  <a:srgbClr val="FFFFFF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62684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da Foto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en-US"/>
              <a:t>24/02/2025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de subtítulo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3127" y="1129554"/>
            <a:ext cx="5867457" cy="3475236"/>
          </a:xfrm>
        </p:spPr>
        <p:txBody>
          <a:bodyPr rtlCol="0" anchor="b">
            <a:normAutofit/>
          </a:bodyPr>
          <a:lstStyle>
            <a:lvl1pPr algn="l">
              <a:defRPr sz="54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7668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Título e F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B7ED3B95-1860-B7C7-C279-D6755F721C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-1"/>
            <a:ext cx="12192001" cy="6858001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rtlCol="0"/>
          <a:lstStyle/>
          <a:p>
            <a:pPr rtl="0"/>
            <a:endParaRPr lang="en-US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45D3106-89ED-8524-91B2-9F94380C0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35040" y="235039"/>
            <a:ext cx="6858000" cy="638792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B662294-75FD-D5A3-D433-0C0329830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-235040" y="235039"/>
            <a:ext cx="6858000" cy="638792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09E58DE0-2D5A-4C5D-BB9F-60B17AEDD2D8}" type="datetimeFigureOut">
              <a:rPr lang="en-US" smtClean="0"/>
              <a:pPr rtl="0"/>
              <a:t>1/20/26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en-US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37E107C-2248-4498-B52C-AA96C672919A}" type="slidenum">
              <a:rPr lang="en-US" smtClean="0"/>
              <a:pPr rtl="0"/>
              <a:t>‹nº›</a:t>
            </a:fld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6864724" cy="868374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lang="en-US" sz="20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de subtítulo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6864724" cy="3581399"/>
          </a:xfrm>
        </p:spPr>
        <p:txBody>
          <a:bodyPr rtlCol="0" anchor="b">
            <a:normAutofit/>
          </a:bodyPr>
          <a:lstStyle>
            <a:lvl1pPr algn="l">
              <a:defRPr sz="48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08588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de Título e 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7">
            <a:extLst>
              <a:ext uri="{FF2B5EF4-FFF2-40B4-BE49-F238E27FC236}">
                <a16:creationId xmlns:a16="http://schemas.microsoft.com/office/drawing/2014/main" id="{306AF329-20F3-F154-AD51-E99080E2F1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87882" y="0"/>
            <a:ext cx="4004118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pt-br"/>
              <a:t>Clique no ícone para adicionar uma imagem</a:t>
            </a:r>
          </a:p>
        </p:txBody>
      </p:sp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B17532AB-308D-E1FD-4B70-2832C11407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8153399" cy="6858000"/>
          </a:xfrm>
          <a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pt-br"/>
              <a:t>Clique no ícone para adicionar uma imagem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D373364-D664-37CA-391B-CC3537BE1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35040" y="235039"/>
            <a:ext cx="6858000" cy="638792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B662294-75FD-D5A3-D433-0C0329830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-235040" y="235039"/>
            <a:ext cx="6858000" cy="638792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09E58DE0-2D5A-4C5D-BB9F-60B17AEDD2D8}" type="datetimeFigureOut">
              <a:rPr lang="en-US" smtClean="0"/>
              <a:pPr rtl="0"/>
              <a:t>1/20/26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en-US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37E107C-2248-4498-B52C-AA96C672919A}" type="slidenum">
              <a:rPr lang="en-US" smtClean="0"/>
              <a:pPr rtl="0"/>
              <a:t>‹nº›</a:t>
            </a:fld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5448300" cy="868374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lang="en-US" sz="20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de subtítulo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5448300" cy="3581399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23078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de Título e F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B17532AB-308D-E1FD-4B70-2832C11407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 rtl="0"/>
            <a:r>
              <a:rPr lang="pt-br"/>
              <a:t>Clique no ícone para adicionar uma imagem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9E26463-E3A6-7144-0DAB-3809F3BD9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5034605" y="-299394"/>
            <a:ext cx="6858000" cy="745678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89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BDD031D-23CD-AB8E-F4DE-F2A0A754E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5034605" y="-299394"/>
            <a:ext cx="6858000" cy="745678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89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09E58DE0-2D5A-4C5D-BB9F-60B17AEDD2D8}" type="datetimeFigureOut">
              <a:rPr lang="en-US" smtClean="0"/>
              <a:pPr rtl="0"/>
              <a:t>1/20/26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en-US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37E107C-2248-4498-B52C-AA96C672919A}" type="slidenum">
              <a:rPr lang="en-US" smtClean="0"/>
              <a:pPr rtl="0"/>
              <a:t>‹nº›</a:t>
            </a:fld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10896600" cy="906472"/>
          </a:xfrm>
        </p:spPr>
        <p:txBody>
          <a:bodyPr rtlCol="0">
            <a:normAutofit/>
          </a:bodyPr>
          <a:lstStyle>
            <a:lvl1pPr marL="0" indent="0" algn="r">
              <a:lnSpc>
                <a:spcPct val="110000"/>
              </a:lnSpc>
              <a:buNone/>
              <a:defRPr lang="en-US" sz="20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de subtítulo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49886" y="914399"/>
            <a:ext cx="4294414" cy="3848100"/>
          </a:xfrm>
        </p:spPr>
        <p:txBody>
          <a:bodyPr rtlCol="0" anchor="t">
            <a:normAutofit/>
          </a:bodyPr>
          <a:lstStyle>
            <a:lvl1pPr algn="r"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17604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de Título e F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B17532AB-308D-E1FD-4B70-2832C11407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2192000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 rtl="0"/>
            <a:r>
              <a:rPr lang="pt-br"/>
              <a:t>Clique no ícone para adicionar uma imagem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FFAF045-F012-E336-2D91-EF967058B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35040" y="235039"/>
            <a:ext cx="6858000" cy="638792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B662294-75FD-D5A3-D433-0C0329830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-235040" y="235039"/>
            <a:ext cx="6858000" cy="638792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09E58DE0-2D5A-4C5D-BB9F-60B17AEDD2D8}" type="datetimeFigureOut">
              <a:rPr lang="en-US" smtClean="0"/>
              <a:pPr rtl="0"/>
              <a:t>1/20/26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en-US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37E107C-2248-4498-B52C-AA96C672919A}" type="slidenum">
              <a:rPr lang="en-US" smtClean="0"/>
              <a:pPr rtl="0"/>
              <a:t>‹nº›</a:t>
            </a:fld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485771"/>
            <a:ext cx="7233806" cy="571501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lang="en-US" sz="20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de subtítulo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100"/>
            <a:ext cx="5448299" cy="2620192"/>
          </a:xfrm>
        </p:spPr>
        <p:txBody>
          <a:bodyPr rtlCol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86358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de Duas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Imagem 11">
            <a:extLst>
              <a:ext uri="{FF2B5EF4-FFF2-40B4-BE49-F238E27FC236}">
                <a16:creationId xmlns:a16="http://schemas.microsoft.com/office/drawing/2014/main" id="{9311866F-BD47-9E17-9B22-D9F491F1E3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693" y="919163"/>
            <a:ext cx="2030627" cy="38481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pt-br"/>
              <a:t>Clique no ícone para adicionar uma imagem</a:t>
            </a:r>
          </a:p>
        </p:txBody>
      </p:sp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8CBFB767-CAF2-628B-7675-91B983B225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65639" y="914401"/>
            <a:ext cx="4030361" cy="3848100"/>
          </a:xfrm>
          <a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E58DE0-2D5A-4C5D-BB9F-60B17AEDD2D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37E107C-2248-4498-B52C-AA96C672919A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9641" y="2861187"/>
            <a:ext cx="4146585" cy="3349114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3934" y="1158241"/>
            <a:ext cx="6105693" cy="1203958"/>
          </a:xfrm>
        </p:spPr>
        <p:txBody>
          <a:bodyPr rtlCol="0" anchor="b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71014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de Duas Foto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ço Reservado para Imagem 13">
            <a:extLst>
              <a:ext uri="{FF2B5EF4-FFF2-40B4-BE49-F238E27FC236}">
                <a16:creationId xmlns:a16="http://schemas.microsoft.com/office/drawing/2014/main" id="{C862F182-2E5E-6FE9-60FC-DE6FE1129C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914400"/>
            <a:ext cx="2457450" cy="2312988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pt-br"/>
              <a:t>Clique no ícone para adicionar uma imagem</a:t>
            </a:r>
          </a:p>
        </p:txBody>
      </p:sp>
      <p:sp>
        <p:nvSpPr>
          <p:cNvPr id="15" name="Espaço Reservado para Imagem 13">
            <a:extLst>
              <a:ext uri="{FF2B5EF4-FFF2-40B4-BE49-F238E27FC236}">
                <a16:creationId xmlns:a16="http://schemas.microsoft.com/office/drawing/2014/main" id="{7A4CD5C1-08C3-FFD4-3750-5118BD595B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93378" y="914400"/>
            <a:ext cx="2431912" cy="2312988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E58DE0-2D5A-4C5D-BB9F-60B17AEDD2D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37E107C-2248-4498-B52C-AA96C672919A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803563"/>
            <a:ext cx="5181601" cy="5406737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2840182"/>
            <a:ext cx="4466884" cy="1773381"/>
          </a:xfrm>
        </p:spPr>
        <p:txBody>
          <a:bodyPr rtlCol="0">
            <a:noAutofit/>
          </a:bodyPr>
          <a:lstStyle>
            <a:lvl1pPr algn="r"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90041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de Duas Image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8CBFB767-CAF2-628B-7675-91B983B225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5027"/>
            <a:ext cx="6096000" cy="4733471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pt-br"/>
              <a:t>Clique no ícone para adicionar uma imagem</a:t>
            </a:r>
          </a:p>
        </p:txBody>
      </p:sp>
      <p:sp>
        <p:nvSpPr>
          <p:cNvPr id="13" name="Espaço Reservado para Imagem 11">
            <a:extLst>
              <a:ext uri="{FF2B5EF4-FFF2-40B4-BE49-F238E27FC236}">
                <a16:creationId xmlns:a16="http://schemas.microsoft.com/office/drawing/2014/main" id="{9311866F-BD47-9E17-9B22-D9F491F1E3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693" y="4797346"/>
            <a:ext cx="6105693" cy="2060653"/>
          </a:xfr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rtlCol="0"/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E58DE0-2D5A-4C5D-BB9F-60B17AEDD2D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37E107C-2248-4498-B52C-AA96C672919A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9641" y="914399"/>
            <a:ext cx="4146585" cy="5029201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2" y="647698"/>
            <a:ext cx="4650012" cy="2077089"/>
          </a:xfrm>
        </p:spPr>
        <p:txBody>
          <a:bodyPr rtlCol="0" anchor="b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89032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 de Imagem Alinhada à Esqu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8CBFB767-CAF2-628B-7675-91B983B225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0172699" cy="50673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 rtl="0"/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E58DE0-2D5A-4C5D-BB9F-60B17AEDD2D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37E107C-2248-4498-B52C-AA96C672919A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1" y="5560042"/>
            <a:ext cx="8271878" cy="542344"/>
          </a:xfrm>
        </p:spPr>
        <p:txBody>
          <a:bodyPr rtlCol="0"/>
          <a:lstStyle>
            <a:lvl1pPr marL="0" indent="0" algn="r">
              <a:buNone/>
              <a:defRPr lang="en-US" sz="20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914399"/>
            <a:ext cx="5448300" cy="3117553"/>
          </a:xfrm>
        </p:spPr>
        <p:txBody>
          <a:bodyPr rtlCol="0" anchor="t">
            <a:normAutofit/>
          </a:bodyPr>
          <a:lstStyle>
            <a:lvl1pPr algn="r"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01761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de Foto Alinhada à Esquer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8CBFB767-CAF2-628B-7675-91B983B225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76700" cy="4193427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E58DE0-2D5A-4C5D-BB9F-60B17AEDD2D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37E107C-2248-4498-B52C-AA96C672919A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A40C7A95-E12A-CD85-629E-0A9E34DCE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9291" y="914400"/>
            <a:ext cx="5773936" cy="5029200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591" y="3786474"/>
            <a:ext cx="4169890" cy="1614008"/>
          </a:xfrm>
        </p:spPr>
        <p:txBody>
          <a:bodyPr rtlCol="0" anchor="t">
            <a:noAutofit/>
          </a:bodyPr>
          <a:lstStyle>
            <a:lvl1pPr algn="r"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31206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de Foto Alinhada à Esquer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8CBFB767-CAF2-628B-7675-91B983B225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8115299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E58DE0-2D5A-4C5D-BB9F-60B17AEDD2D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37E107C-2248-4498-B52C-AA96C672919A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A40C7A95-E12A-CD85-629E-0A9E34DCE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4931" y="647699"/>
            <a:ext cx="2689367" cy="5562599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514350" indent="-285750">
              <a:buFont typeface="Arial" panose="020B0604020202020204" pitchFamily="34" charset="0"/>
              <a:buChar char="•"/>
              <a:defRPr/>
            </a:lvl2pPr>
            <a:lvl3pPr marL="742950" indent="-285750">
              <a:buFont typeface="Arial" panose="020B0604020202020204" pitchFamily="34" charset="0"/>
              <a:buChar char="•"/>
              <a:defRPr/>
            </a:lvl3pPr>
            <a:lvl4pPr marL="971550" indent="-285750">
              <a:buFont typeface="Arial" panose="020B0604020202020204" pitchFamily="34" charset="0"/>
              <a:buChar char="•"/>
              <a:defRPr/>
            </a:lvl4pPr>
            <a:lvl5pPr marL="1085850" indent="-171450">
              <a:buFont typeface="Arial" panose="020B0604020202020204" pitchFamily="34" charset="0"/>
              <a:buChar char="•"/>
              <a:defRPr/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647700"/>
            <a:ext cx="4225166" cy="2420756"/>
          </a:xfrm>
        </p:spPr>
        <p:txBody>
          <a:bodyPr rtlCol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143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da Foto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pt-br"/>
              <a:t>Clique no ícone para adicionar uma imagem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 rtlCol="0"/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de subtítulo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59" y="411480"/>
            <a:ext cx="6152191" cy="3739896"/>
          </a:xfrm>
        </p:spPr>
        <p:txBody>
          <a:bodyPr rtlCol="0" anchor="t">
            <a:normAutofit/>
          </a:bodyPr>
          <a:lstStyle>
            <a:lvl1pPr algn="l">
              <a:defRPr sz="54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728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 de Imagem Alinhada à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8CBFB767-CAF2-628B-7675-91B983B225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981200" y="0"/>
            <a:ext cx="10210798" cy="50673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rtlCol="0"/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E58DE0-2D5A-4C5D-BB9F-60B17AEDD2D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37E107C-2248-4498-B52C-AA96C672919A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3695" y="5560042"/>
            <a:ext cx="8279006" cy="650256"/>
          </a:xfrm>
        </p:spPr>
        <p:txBody>
          <a:bodyPr rtlCol="0"/>
          <a:lstStyle>
            <a:lvl1pPr marL="0" indent="0" algn="l">
              <a:buNone/>
              <a:defRPr lang="en-US" sz="20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47701"/>
            <a:ext cx="5181600" cy="2595563"/>
          </a:xfrm>
        </p:spPr>
        <p:txBody>
          <a:bodyPr rtlCol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19212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de Foto Alinhada na Parte Superi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8CBFB767-CAF2-628B-7675-91B983B225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193427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rtlCol="0"/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E58DE0-2D5A-4C5D-BB9F-60B17AEDD2D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37E107C-2248-4498-B52C-AA96C672919A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DE27908E-38A7-B900-61E8-3AB5DD08621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096000" y="4672013"/>
            <a:ext cx="5448300" cy="1538287"/>
          </a:xfrm>
        </p:spPr>
        <p:txBody>
          <a:bodyPr rtlCol="0" anchor="t">
            <a:normAutofit fontScale="85000" lnSpcReduction="10000"/>
          </a:bodyPr>
          <a:lstStyle/>
          <a:p>
            <a:pPr marL="0" lvl="0" indent="0" algn="r" rtl="0">
              <a:buNone/>
            </a:pPr>
            <a:r>
              <a:rPr lang="pt-br" sz="2000"/>
              <a:t>Clique para editar o texto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1712200"/>
            <a:ext cx="6019892" cy="1896956"/>
          </a:xfrm>
        </p:spPr>
        <p:txBody>
          <a:bodyPr rtlCol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46389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de Três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ço Reservado para Imagem 13">
            <a:extLst>
              <a:ext uri="{FF2B5EF4-FFF2-40B4-BE49-F238E27FC236}">
                <a16:creationId xmlns:a16="http://schemas.microsoft.com/office/drawing/2014/main" id="{C862F182-2E5E-6FE9-60FC-DE6FE1129C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4068"/>
            <a:ext cx="1981199" cy="2369154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 rtl="0"/>
            <a:r>
              <a:rPr lang="pt-br"/>
              <a:t>Clique no ícone para adicionar uma imagem</a:t>
            </a:r>
          </a:p>
        </p:txBody>
      </p:sp>
      <p:sp>
        <p:nvSpPr>
          <p:cNvPr id="15" name="Espaço Reservado para Imagem 13">
            <a:extLst>
              <a:ext uri="{FF2B5EF4-FFF2-40B4-BE49-F238E27FC236}">
                <a16:creationId xmlns:a16="http://schemas.microsoft.com/office/drawing/2014/main" id="{7A4CD5C1-08C3-FFD4-3750-5118BD595B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14107" y="-14068"/>
            <a:ext cx="4081889" cy="4776568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rtlCol="0"/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21" name="Espaço Reservado para Imagem 13">
            <a:extLst>
              <a:ext uri="{FF2B5EF4-FFF2-40B4-BE49-F238E27FC236}">
                <a16:creationId xmlns:a16="http://schemas.microsoft.com/office/drawing/2014/main" id="{7602ECA3-A6A7-A875-18FE-E3C4A0E589C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-5583" y="2405123"/>
            <a:ext cx="1981199" cy="2357377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 rtl="0"/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E58DE0-2D5A-4C5D-BB9F-60B17AEDD2D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37E107C-2248-4498-B52C-AA96C672919A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9642" y="2874837"/>
            <a:ext cx="4157958" cy="3068763"/>
          </a:xfrm>
        </p:spPr>
        <p:txBody>
          <a:bodyPr rtlCol="0"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8675" y="664670"/>
            <a:ext cx="5978925" cy="1700765"/>
          </a:xfrm>
        </p:spPr>
        <p:txBody>
          <a:bodyPr rtlCol="0">
            <a:normAutofit/>
          </a:bodyPr>
          <a:lstStyle>
            <a:lvl1pPr algn="l"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4139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de Três Fot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ço Reservado para Imagem 13">
            <a:extLst>
              <a:ext uri="{FF2B5EF4-FFF2-40B4-BE49-F238E27FC236}">
                <a16:creationId xmlns:a16="http://schemas.microsoft.com/office/drawing/2014/main" id="{C862F182-2E5E-6FE9-60FC-DE6FE1129C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76699" y="0"/>
            <a:ext cx="2683775" cy="2836282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pt-br"/>
              <a:t>Clique no ícone para adicionar uma imagem</a:t>
            </a:r>
          </a:p>
        </p:txBody>
      </p:sp>
      <p:sp>
        <p:nvSpPr>
          <p:cNvPr id="15" name="Espaço Reservado para Imagem 13">
            <a:extLst>
              <a:ext uri="{FF2B5EF4-FFF2-40B4-BE49-F238E27FC236}">
                <a16:creationId xmlns:a16="http://schemas.microsoft.com/office/drawing/2014/main" id="{7A4CD5C1-08C3-FFD4-3750-5118BD595B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93074" y="0"/>
            <a:ext cx="2683775" cy="2836282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pt-br"/>
              <a:t>Clique no ícone para adicionar uma imagem</a:t>
            </a:r>
          </a:p>
        </p:txBody>
      </p:sp>
      <p:sp>
        <p:nvSpPr>
          <p:cNvPr id="12" name="Espaço Reservado para Imagem 13">
            <a:extLst>
              <a:ext uri="{FF2B5EF4-FFF2-40B4-BE49-F238E27FC236}">
                <a16:creationId xmlns:a16="http://schemas.microsoft.com/office/drawing/2014/main" id="{846440B9-87D8-A71E-771E-6771EF88B86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06949" y="0"/>
            <a:ext cx="2685051" cy="2836282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E58DE0-2D5A-4C5D-BB9F-60B17AEDD2D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37E107C-2248-4498-B52C-AA96C672919A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6699" y="3429000"/>
            <a:ext cx="6079577" cy="2781300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4839928" cy="1880755"/>
          </a:xfrm>
        </p:spPr>
        <p:txBody>
          <a:bodyPr rtlCol="0">
            <a:noAutofit/>
          </a:bodyPr>
          <a:lstStyle>
            <a:lvl1pPr algn="l"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56512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de Três Fotos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Imagem 12">
            <a:extLst>
              <a:ext uri="{FF2B5EF4-FFF2-40B4-BE49-F238E27FC236}">
                <a16:creationId xmlns:a16="http://schemas.microsoft.com/office/drawing/2014/main" id="{2373D9BC-90A4-4F94-BD50-9CCB055EE80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88622" y="3459747"/>
            <a:ext cx="4003378" cy="3398253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pt-br"/>
              <a:t>Clique no ícone para adicionar uma imagem</a:t>
            </a:r>
          </a:p>
        </p:txBody>
      </p:sp>
      <p:sp>
        <p:nvSpPr>
          <p:cNvPr id="14" name="Espaço Reservado para Imagem 12">
            <a:extLst>
              <a:ext uri="{FF2B5EF4-FFF2-40B4-BE49-F238E27FC236}">
                <a16:creationId xmlns:a16="http://schemas.microsoft.com/office/drawing/2014/main" id="{1C768CD2-5235-9975-0B69-EDC3C9DA66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88622" y="0"/>
            <a:ext cx="4003378" cy="3398253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pt-br"/>
              <a:t>Clique no ícone para adicionar uma imagem</a:t>
            </a:r>
          </a:p>
        </p:txBody>
      </p:sp>
      <p:sp>
        <p:nvSpPr>
          <p:cNvPr id="13" name="Espaço Reservado para Imagem 12">
            <a:extLst>
              <a:ext uri="{FF2B5EF4-FFF2-40B4-BE49-F238E27FC236}">
                <a16:creationId xmlns:a16="http://schemas.microsoft.com/office/drawing/2014/main" id="{E665258A-9629-D734-D3AE-AF4576FA55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8201"/>
            <a:ext cx="8126413" cy="6866201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 dirty="0"/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09E58DE0-2D5A-4C5D-BB9F-60B17AEDD2D8}" type="datetimeFigureOut">
              <a:rPr lang="en-US" smtClean="0"/>
              <a:pPr rtl="0"/>
              <a:t>1/20/26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en-US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37E107C-2248-4498-B52C-AA96C672919A}" type="slidenum">
              <a:rPr lang="en-US" smtClean="0"/>
              <a:pPr rtl="0"/>
              <a:t>‹nº›</a:t>
            </a:fld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5075225"/>
            <a:ext cx="3424329" cy="926020"/>
          </a:xfrm>
        </p:spPr>
        <p:txBody>
          <a:bodyPr rtlCol="0"/>
          <a:lstStyle>
            <a:lvl1pPr marL="0" indent="0">
              <a:buNone/>
              <a:defRPr lang="en-US" sz="20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 lang="en-US" sz="20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1327355"/>
            <a:ext cx="4152900" cy="3435144"/>
          </a:xfrm>
        </p:spPr>
        <p:txBody>
          <a:bodyPr rtlCol="0">
            <a:norm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97363071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údo Alinhado ao Me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E58DE0-2D5A-4C5D-BB9F-60B17AEDD2D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37E107C-2248-4498-B52C-AA96C672919A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3705" y="3071903"/>
            <a:ext cx="6224587" cy="2871695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3705" y="1255056"/>
            <a:ext cx="6224588" cy="1451820"/>
          </a:xfrm>
        </p:spPr>
        <p:txBody>
          <a:bodyPr rtlCol="0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666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beçalho da Seçã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de subtítulo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19" y="1801368"/>
            <a:ext cx="8602201" cy="4572000"/>
          </a:xfrm>
        </p:spPr>
        <p:txBody>
          <a:bodyPr rtlCol="0" anchor="b">
            <a:normAutofit/>
          </a:bodyPr>
          <a:lstStyle>
            <a:lvl1pPr algn="l">
              <a:defRPr sz="6000">
                <a:solidFill>
                  <a:schemeClr val="bg1"/>
                </a:solidFill>
                <a:highlight>
                  <a:srgbClr val="FFFFFF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590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90261" y="2333860"/>
            <a:ext cx="7489944" cy="3689909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rtlCol="0" anchor="b">
            <a:norm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192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 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Imagem 10">
            <a:extLst>
              <a:ext uri="{FF2B5EF4-FFF2-40B4-BE49-F238E27FC236}">
                <a16:creationId xmlns:a16="http://schemas.microsoft.com/office/drawing/2014/main" id="{EEE9D05A-2BD6-0F92-5A5D-FFA6FFF54EA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07050" y="0"/>
            <a:ext cx="6584950" cy="6858000"/>
          </a:xfrm>
          <a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pt-br"/>
              <a:t>Clique no ícone para adicionar uma imagem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8" y="2333860"/>
            <a:ext cx="4381756" cy="3689909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7007353" cy="1554480"/>
          </a:xfrm>
        </p:spPr>
        <p:txBody>
          <a:bodyPr rtlCol="0" anchor="b">
            <a:norm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956138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24/02/2025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702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</p:sldLayoutIdLst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b="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09574B7F-D1C2-224B-ACD9-14E6D7E703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</p:spPr>
        <p:txBody>
          <a:bodyPr/>
          <a:lstStyle/>
          <a:p>
            <a:endParaRPr lang="pt-BR"/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A7D9F618-213F-60D8-77F7-546B4DAA4E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/>
          <a:p>
            <a:r>
              <a:rPr lang="pt-BR"/>
              <a:t>Explorando funções vitais e desenvolvimento biológico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B7A0715-26AA-467A-C89D-53CD63DA8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3127" y="1129554"/>
            <a:ext cx="5867457" cy="3475236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pt-BR" sz="5000" dirty="0"/>
              <a:t>Vida e Evolução: Sistemas do Corpo Humano</a:t>
            </a:r>
          </a:p>
        </p:txBody>
      </p:sp>
    </p:spTree>
    <p:extLst>
      <p:ext uri="{BB962C8B-B14F-4D97-AF65-F5344CB8AC3E}">
        <p14:creationId xmlns:p14="http://schemas.microsoft.com/office/powerpoint/2010/main" val="97504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" grpId="1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Vírus da influenza, família Orthomyxoviridae, mostrando a estrutura do vírio da influenza (partícula viral).">
            <a:extLst>
              <a:ext uri="{FF2B5EF4-FFF2-40B4-BE49-F238E27FC236}">
                <a16:creationId xmlns:a16="http://schemas.microsoft.com/office/drawing/2014/main" id="{C21BA297-3859-4EF8-AB46-DE08554EA77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6624" b="25488"/>
          <a:stretch>
            <a:fillRect/>
          </a:stretch>
        </p:blipFill>
        <p:spPr>
          <a:xfrm>
            <a:off x="-1" y="10"/>
            <a:ext cx="12192000" cy="4635122"/>
          </a:xfr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3C09ED2-F59E-4CED-A393-FA1D06CD0B7C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349240" y="5012267"/>
            <a:ext cx="6400800" cy="139033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pt-BR" sz="900" b="1"/>
              <a:t>Absorção no Intestino Delgado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900"/>
              <a:t>O intestino delgado absorve nutrientes essenciais para o sangue, garantindo energia e saúde ao organismo.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pt-BR" sz="900" b="1"/>
              <a:t>Concentração de Resíduos no Intestino Grosso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900"/>
              <a:t>O intestino grosso concentra resíduos, preparando-os para eliminação e mantendo o equilíbrio corporal.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49C2F69-3B3B-EBE5-5AD8-13BE0BF60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3939967"/>
            <a:ext cx="3739896" cy="13903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pt-BR" sz="1900"/>
              <a:t>Absorção de nutrientes e eliminação de resíduos</a:t>
            </a:r>
          </a:p>
        </p:txBody>
      </p:sp>
    </p:spTree>
    <p:extLst>
      <p:ext uri="{BB962C8B-B14F-4D97-AF65-F5344CB8AC3E}">
        <p14:creationId xmlns:p14="http://schemas.microsoft.com/office/powerpoint/2010/main" val="36892312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78C93679-95D4-31A2-FF2C-7B4FF225F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23ECDC7-E129-A2D7-9BFE-54B39EE4A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3127" y="1129554"/>
            <a:ext cx="5867457" cy="3475236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pt-BR" sz="4600"/>
              <a:t>Sistema respiratório: trocas gasosas essenciais</a:t>
            </a:r>
          </a:p>
        </p:txBody>
      </p:sp>
    </p:spTree>
    <p:extLst>
      <p:ext uri="{BB962C8B-B14F-4D97-AF65-F5344CB8AC3E}">
        <p14:creationId xmlns:p14="http://schemas.microsoft.com/office/powerpoint/2010/main" val="8569351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Câncer de pulmão, infecção pulmonar, COVID-19, pandemia - doença, coronavírus">
            <a:extLst>
              <a:ext uri="{FF2B5EF4-FFF2-40B4-BE49-F238E27FC236}">
                <a16:creationId xmlns:a16="http://schemas.microsoft.com/office/drawing/2014/main" id="{31311930-CD48-4BD1-A87D-DDEE76EDE83E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l="18303" r="19491"/>
          <a:stretch>
            <a:fillRect/>
          </a:stretch>
        </p:blipFill>
        <p:spPr>
          <a:xfrm>
            <a:off x="20" y="10"/>
            <a:ext cx="7584124" cy="6857990"/>
          </a:xfr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2FB7156-687F-4211-9327-27C5E8EA2053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212790" y="2256079"/>
            <a:ext cx="3401568" cy="405264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Componentes do Sistema Respiratório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O sistema é composto por órgãos essenciais que conduzem o ar e facilitam a respiração eficiente no corpo humano.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Função Integrada dos Órgãos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Órgãos como nariz, traqueia e pulmões trabalham juntos para garantir a troca eficaz de gases vitais para o corpo.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9AE3D59-29D5-6D2B-0EA2-79694CAB6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5484" y="583413"/>
            <a:ext cx="4948747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pt-BR" sz="2800"/>
              <a:t>Estrutura e órgãos fundamentais</a:t>
            </a:r>
          </a:p>
        </p:txBody>
      </p:sp>
    </p:spTree>
    <p:extLst>
      <p:ext uri="{BB962C8B-B14F-4D97-AF65-F5344CB8AC3E}">
        <p14:creationId xmlns:p14="http://schemas.microsoft.com/office/powerpoint/2010/main" val="38642698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Pulmões brilhantes sobre fundo preto">
            <a:extLst>
              <a:ext uri="{FF2B5EF4-FFF2-40B4-BE49-F238E27FC236}">
                <a16:creationId xmlns:a16="http://schemas.microsoft.com/office/drawing/2014/main" id="{55B581BA-6617-418D-9A3F-BF57D6B4F3A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9749" r="2917"/>
          <a:stretch>
            <a:fillRect/>
          </a:stretch>
        </p:blipFill>
        <p:spPr>
          <a:xfrm>
            <a:off x="7400544" y="10"/>
            <a:ext cx="4791456" cy="6857990"/>
          </a:xfr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2DA24C9-F84F-4515-855C-442F9A5F861B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2774" y="1828800"/>
            <a:ext cx="6135624" cy="448970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Entrada de ar durante inspiração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O ar entra pelas vias respiratórias e alcança os pulmões para iniciar a troca gasosa essencial.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Troca gasosa nos pulmões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Nos pulmões, o sangue recebe oxigênio e libera gás carbônico durante a respiração.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Importância para as células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A oxigenação sanguínea é fundamental para manter as células do corpo vivas e saudáveis.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C77DF87-07D4-32E5-2F93-843F6D0A1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48640"/>
            <a:ext cx="7717317" cy="11430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pt-BR" sz="3100"/>
              <a:t>Processo de respiração e oxigenação do corpo</a:t>
            </a:r>
          </a:p>
        </p:txBody>
      </p:sp>
    </p:spTree>
    <p:extLst>
      <p:ext uri="{BB962C8B-B14F-4D97-AF65-F5344CB8AC3E}">
        <p14:creationId xmlns:p14="http://schemas.microsoft.com/office/powerpoint/2010/main" val="27412687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Imagem externa de uma jovem linda em roupas esportivas segurando um tapete de yoga e bebendo água fresca com uma garrafa no parque público.">
            <a:extLst>
              <a:ext uri="{FF2B5EF4-FFF2-40B4-BE49-F238E27FC236}">
                <a16:creationId xmlns:a16="http://schemas.microsoft.com/office/drawing/2014/main" id="{49FC08BF-FF39-4AB9-BC23-ED19B555999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3330" r="15830"/>
          <a:stretch>
            <a:fillRect/>
          </a:stretch>
        </p:blipFill>
        <p:spPr>
          <a:xfrm>
            <a:off x="5917720" y="10"/>
            <a:ext cx="6274279" cy="6857990"/>
          </a:xfr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895157A-BC54-434D-B257-F47D66CB6058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2774" y="1744168"/>
            <a:ext cx="4572000" cy="462005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Hábitos saudáveis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Adotar hábitos saudáveis ajuda a manter o sistema respiratório funcionando corretamente e reduz riscos de doenças.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Evitar poluentes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Evitar exposição a poluentes é fundamental para proteger os pulmões e prevenir problemas respiratórios.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Exercícios físicos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Praticar exercícios físicos regularmente fortalece os pulmões e melhora a capacidade respiratória.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75B32AB-8556-5B0B-D568-C7C677F72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226769" cy="126187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pt-BR" sz="3400"/>
              <a:t>Cuidados e saúde do sistema respiratório</a:t>
            </a:r>
          </a:p>
        </p:txBody>
      </p:sp>
    </p:spTree>
    <p:extLst>
      <p:ext uri="{BB962C8B-B14F-4D97-AF65-F5344CB8AC3E}">
        <p14:creationId xmlns:p14="http://schemas.microsoft.com/office/powerpoint/2010/main" val="39391737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6DFED89B-8956-1E91-7B9E-1A015B10CB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ACF4BFC-EA9F-1947-92E9-933B22EDA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3127" y="1129554"/>
            <a:ext cx="5867457" cy="3475236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pt-BR" sz="5000"/>
              <a:t>Sistema circulatório: transporte de substâncias</a:t>
            </a:r>
          </a:p>
        </p:txBody>
      </p:sp>
    </p:spTree>
    <p:extLst>
      <p:ext uri="{BB962C8B-B14F-4D97-AF65-F5344CB8AC3E}">
        <p14:creationId xmlns:p14="http://schemas.microsoft.com/office/powerpoint/2010/main" val="15761162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Plaquetas em formato de coração suspensas no ar">
            <a:extLst>
              <a:ext uri="{FF2B5EF4-FFF2-40B4-BE49-F238E27FC236}">
                <a16:creationId xmlns:a16="http://schemas.microsoft.com/office/drawing/2014/main" id="{0002F3C9-7011-49B0-B375-62208A5C5A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9317" r="12067"/>
          <a:stretch>
            <a:fillRect/>
          </a:stretch>
        </p:blipFill>
        <p:spPr>
          <a:xfrm>
            <a:off x="5917720" y="10"/>
            <a:ext cx="6274279" cy="6857990"/>
          </a:xfr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4AF01FF-6DF5-4E42-853B-5C150365A79F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2774" y="1744168"/>
            <a:ext cx="4572000" cy="462005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Função do Coração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O coração funciona como uma bomba que impulsiona o sangue por todo o corpo, garantindo circulação contínua e vital.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Papel dos Vasos Sanguíneos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Os vasos sanguíneos transportam sangue oxigenado e nutrientes até as células e removem resíduos metabólicos.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Importância do Sangue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O sangue leva oxigênio e nutrientes essenciais às células e ajuda a eliminar resíduos para manter a saúde do corpo.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BFF68A0-95E7-832B-612E-642818FA0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226769" cy="126187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pt-BR" sz="2500"/>
              <a:t>Componentes: coração, vasos sanguíneos e sangue</a:t>
            </a:r>
          </a:p>
        </p:txBody>
      </p:sp>
    </p:spTree>
    <p:extLst>
      <p:ext uri="{BB962C8B-B14F-4D97-AF65-F5344CB8AC3E}">
        <p14:creationId xmlns:p14="http://schemas.microsoft.com/office/powerpoint/2010/main" val="14443498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721A001-C2D2-5E18-377A-3D001FA39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/>
          <a:p>
            <a:r>
              <a:rPr lang="pt-BR"/>
              <a:t>Funções essenciais do sistema circulatório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AB2CCBB6-B4C4-4EA3-AFBF-8D34F5FB2DA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877034307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VisualTitledTextBox"/>
                  </p202:designTagLst>
                </p202:designPr>
              </p:ext>
            </p:extLst>
          </p:nvPr>
        </p:nvGraphicFramePr>
        <p:xfrm>
          <a:off x="1590261" y="2333860"/>
          <a:ext cx="7489944" cy="3689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4012612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Esta é uma fotografia aérea de vegetais em uma tigela de coração ao lado de halteres, nozes e uma maçã verde sobre fundo azul. Essa imagem simboliza um estilo de vida saudável e alimentação. Há muito espaço para copiar à direita">
            <a:extLst>
              <a:ext uri="{FF2B5EF4-FFF2-40B4-BE49-F238E27FC236}">
                <a16:creationId xmlns:a16="http://schemas.microsoft.com/office/drawing/2014/main" id="{79E82A82-60BE-410E-8784-DA8FFF045CA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0762" r="28169" b="-1"/>
          <a:stretch>
            <a:fillRect/>
          </a:stretch>
        </p:blipFill>
        <p:spPr>
          <a:xfrm>
            <a:off x="5917720" y="10"/>
            <a:ext cx="6274279" cy="6857990"/>
          </a:xfr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EF7973F-FC14-4098-9816-182AF802FF40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2774" y="1744168"/>
            <a:ext cx="4572000" cy="462005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Alimentação Equilibrada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Manter uma dieta balanceada ajuda a controlar o colesterol e a pressão arterial, protegendo o coração.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Exercícios Regulares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A prática constante de exercícios físicos fortalece o sistema cardiovascular e melhora a circulação.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Evitar o Tabaco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Abster-se do tabaco reduz o risco de doenças cardíacas e mantém os vasos sanguíneos saudáveis.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A062FC3-8A94-1EF7-2763-C0F7CA0B4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226769" cy="126187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pt-BR" sz="3400"/>
              <a:t>Prevenção de doenças cardiovasculares</a:t>
            </a:r>
          </a:p>
        </p:txBody>
      </p:sp>
    </p:spTree>
    <p:extLst>
      <p:ext uri="{BB962C8B-B14F-4D97-AF65-F5344CB8AC3E}">
        <p14:creationId xmlns:p14="http://schemas.microsoft.com/office/powerpoint/2010/main" val="22659676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2">
            <a:extLst>
              <a:ext uri="{FF2B5EF4-FFF2-40B4-BE49-F238E27FC236}">
                <a16:creationId xmlns:a16="http://schemas.microsoft.com/office/drawing/2014/main" id="{3908375F-E216-2687-6EC1-B7EB1FFFAC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7379D8B-EED0-76C4-C1A7-DC766A7817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3127" y="1129554"/>
            <a:ext cx="5867457" cy="3475236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pt-BR" sz="4200"/>
              <a:t>Sistema nervoso: coordenação e resposta aos estímulos</a:t>
            </a:r>
          </a:p>
        </p:txBody>
      </p:sp>
    </p:spTree>
    <p:extLst>
      <p:ext uri="{BB962C8B-B14F-4D97-AF65-F5344CB8AC3E}">
        <p14:creationId xmlns:p14="http://schemas.microsoft.com/office/powerpoint/2010/main" val="31580072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8EA09336-30D7-76B8-3754-4FF2B70B4243}"/>
              </a:ext>
            </a:extLst>
          </p:cNvPr>
          <p:cNvSpPr>
            <a:spLocks noGrp="1"/>
          </p:cNvSpPr>
          <p:nvPr>
            <p:ph sz="quarter" idx="13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BulletedText"/>
                  </p202:designTagLst>
                </p202:designPr>
              </p:ext>
            </p:extLst>
          </p:nvPr>
        </p:nvSpPr>
        <p:spPr>
          <a:xfrm>
            <a:off x="1590261" y="2333860"/>
            <a:ext cx="7489944" cy="368990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200"/>
              <a:t>Visão geral dos sistemas do corpo humano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200"/>
              <a:t>Sistema digestório: funcionamento e papel na nutrição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200"/>
              <a:t>Sistema respiratório: trocas gasosas essenciais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200"/>
              <a:t>Sistema circulatório: transporte de substâncias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200"/>
              <a:t>Sistema nervoso: coordenação e resposta aos estímulos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200"/>
              <a:t>Evolução dos sistemas do corpo humano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23C8DB3-8805-49DB-BA88-E40AFAB34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/>
          <a:p>
            <a:r>
              <a:rPr lang="pt-BR"/>
              <a:t>Agenda da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33021454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Triângulos Vermelhos">
            <a:extLst>
              <a:ext uri="{FF2B5EF4-FFF2-40B4-BE49-F238E27FC236}">
                <a16:creationId xmlns:a16="http://schemas.microsoft.com/office/drawing/2014/main" id="{D6EBB546-DE47-4B24-AEF9-D3147DCA743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6757" r="16964" b="-1"/>
          <a:stretch>
            <a:fillRect/>
          </a:stretch>
        </p:blipFill>
        <p:spPr>
          <a:xfrm>
            <a:off x="20" y="10"/>
            <a:ext cx="6611489" cy="6857990"/>
          </a:xfr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1EB3760-D14C-4D3F-AB0C-F2ED000BC3F9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253745" y="2257005"/>
            <a:ext cx="4362450" cy="40517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Cérebro como Centro de Controle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O cérebro atua como o centro de controle central, regulando funções corporais e processando informações sensoriais.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Medula Espinhal Transmissora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A medula espinhal transmite sinais entre o cérebro e o corpo, facilitando comunicação rápida e eficaz.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Nervos e Rede de Comunicação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Os nervos conectam o corpo inteiro, formando uma rede complexa para comunicação entre órgãos e músculos.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FE1ABB2-AE31-B67A-0495-D9975A09A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9686" y="584339"/>
            <a:ext cx="5925810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pt-BR" sz="2800"/>
              <a:t>Partes principais: cérebro, medula espinhal e nervos</a:t>
            </a:r>
          </a:p>
        </p:txBody>
      </p:sp>
    </p:spTree>
    <p:extLst>
      <p:ext uri="{BB962C8B-B14F-4D97-AF65-F5344CB8AC3E}">
        <p14:creationId xmlns:p14="http://schemas.microsoft.com/office/powerpoint/2010/main" val="30047224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Sistema neurônico em amarelo e azul claro">
            <a:extLst>
              <a:ext uri="{FF2B5EF4-FFF2-40B4-BE49-F238E27FC236}">
                <a16:creationId xmlns:a16="http://schemas.microsoft.com/office/drawing/2014/main" id="{E44578F0-2477-44B4-94E8-7624ADF4824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/>
        </p:blipFill>
        <p:spPr>
          <a:xfrm>
            <a:off x="5917720" y="1295745"/>
            <a:ext cx="6274279" cy="4266509"/>
          </a:xfr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532884E-AEBA-4CC7-88C3-36DD00976B6E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2774" y="1744168"/>
            <a:ext cx="4572000" cy="462005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Processamento de Sinais Sensoriais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O sistema nervoso interpreta estímulos do ambiente para responder adequadamente e proteger o corpo.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Coordenação de Movimentos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Controla os músculos para executar movimentos voluntários com precisão e agilidade.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Regulação de Funções Automáticas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Gerencia funções involuntárias como batimentos cardíacos, respiração e digestão para manter homeostase.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D8A02DA-CE16-7D18-0400-7176BB91D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226769" cy="126187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pt-BR" sz="3100"/>
              <a:t>Como o sistema nervoso controla o corpo</a:t>
            </a:r>
          </a:p>
        </p:txBody>
      </p:sp>
    </p:spTree>
    <p:extLst>
      <p:ext uri="{BB962C8B-B14F-4D97-AF65-F5344CB8AC3E}">
        <p14:creationId xmlns:p14="http://schemas.microsoft.com/office/powerpoint/2010/main" val="14137729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Arte digital do cérebro">
            <a:extLst>
              <a:ext uri="{FF2B5EF4-FFF2-40B4-BE49-F238E27FC236}">
                <a16:creationId xmlns:a16="http://schemas.microsoft.com/office/drawing/2014/main" id="{EFCA443D-1C80-474E-BD56-2238FAA6024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4359" r="26341"/>
          <a:stretch>
            <a:fillRect/>
          </a:stretch>
        </p:blipFill>
        <p:spPr>
          <a:xfrm>
            <a:off x="7400544" y="10"/>
            <a:ext cx="4791456" cy="6857990"/>
          </a:xfr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9F657B0-17A8-4FBD-8C33-B51100F4D853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2774" y="1828800"/>
            <a:ext cx="6135624" cy="448970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Proteção através dos Reflexos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Reflexos automáticos protegem o corpo de perigos imediatos e respostas rápidas são essenciais para a sobrevivência.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Aprendizagem e Desenvolvimento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A aprendizagem permite adquirir conhecimentos e habilidades que promovem o crescimento pessoal e social ao longo da vida.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09B4151-B46E-400E-BEE5-6251ABACD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48640"/>
            <a:ext cx="7717317" cy="11430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pt-BR" sz="3100"/>
              <a:t>Importância dos reflexos e da aprendizagem</a:t>
            </a:r>
          </a:p>
        </p:txBody>
      </p:sp>
    </p:spTree>
    <p:extLst>
      <p:ext uri="{BB962C8B-B14F-4D97-AF65-F5344CB8AC3E}">
        <p14:creationId xmlns:p14="http://schemas.microsoft.com/office/powerpoint/2010/main" val="17755425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7B07F0A1-DB5F-3C9A-C45F-2919733B4D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C5A0A8F-346A-65B6-4B44-13E7C2E6E8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3127" y="1129554"/>
            <a:ext cx="5867457" cy="3475236"/>
          </a:xfrm>
        </p:spPr>
        <p:txBody>
          <a:bodyPr anchor="b">
            <a:normAutofit/>
          </a:bodyPr>
          <a:lstStyle/>
          <a:p>
            <a:r>
              <a:rPr lang="pt-BR" sz="5000"/>
              <a:t>Evolução dos sistemas do corpo humano</a:t>
            </a:r>
          </a:p>
        </p:txBody>
      </p:sp>
    </p:spTree>
    <p:extLst>
      <p:ext uri="{BB962C8B-B14F-4D97-AF65-F5344CB8AC3E}">
        <p14:creationId xmlns:p14="http://schemas.microsoft.com/office/powerpoint/2010/main" val="34385458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Fisiologia Humana - Modelo da cabeça humana mostrando o cérebro">
            <a:extLst>
              <a:ext uri="{FF2B5EF4-FFF2-40B4-BE49-F238E27FC236}">
                <a16:creationId xmlns:a16="http://schemas.microsoft.com/office/drawing/2014/main" id="{D7FF16BF-8CB9-44C8-B069-ABAB286BDF0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5188" r="8663"/>
          <a:stretch>
            <a:fillRect/>
          </a:stretch>
        </p:blipFill>
        <p:spPr>
          <a:xfrm>
            <a:off x="7400544" y="10"/>
            <a:ext cx="4791456" cy="6857990"/>
          </a:xfr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D16AE0D-6187-4433-8B35-6651729871CF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2774" y="1828800"/>
            <a:ext cx="6135624" cy="448970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Aprimoramento do Cérebro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O desenvolvimento cerebral permitiu maior capacidade cognitiva e adaptação a desafios complexos do ambiente.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Eficiência Respiratória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Melhorias no sistema respiratório aumentaram a capacidade de troca gasosa para sobreviver em diferentes ambientes.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3CD7C60-510C-B856-7CC2-EC70C2FE9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48640"/>
            <a:ext cx="7717317" cy="11430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pt-BR" sz="3100"/>
              <a:t>Adaptações evolutivas dos sistemas</a:t>
            </a:r>
          </a:p>
        </p:txBody>
      </p:sp>
    </p:spTree>
    <p:extLst>
      <p:ext uri="{BB962C8B-B14F-4D97-AF65-F5344CB8AC3E}">
        <p14:creationId xmlns:p14="http://schemas.microsoft.com/office/powerpoint/2010/main" val="18070829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&quot;Gecko da Casa e Borboleta-Palmeira-Comum, Elymnias hypermnestra. Isolado sobre fundo branco. Esta é uma foto composta.&quot;">
            <a:extLst>
              <a:ext uri="{FF2B5EF4-FFF2-40B4-BE49-F238E27FC236}">
                <a16:creationId xmlns:a16="http://schemas.microsoft.com/office/drawing/2014/main" id="{E2D58FEF-A9EC-4F9F-BFFD-668A3CBFE62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59523" r="2739" b="1"/>
          <a:stretch>
            <a:fillRect/>
          </a:stretch>
        </p:blipFill>
        <p:spPr>
          <a:xfrm>
            <a:off x="5917720" y="10"/>
            <a:ext cx="6274279" cy="6857990"/>
          </a:xfr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0352FF4-D064-49A8-B56F-1CF6DE0564E5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2774" y="1744168"/>
            <a:ext cx="4572000" cy="462005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Entendimento Evolutivo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Comparar sistemas humanos e animais revela adaptações evolutivas importantes ao longo do tempo.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Semelhanças Biológicas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Sistemas humanos compartilham várias características fundamentais com outros seres vivos.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Diferenças Adaptativas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Diferenças nos sistemas destacam adaptações específicas a ambientes distintos.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4ECA6C2-F9B1-C1E4-1524-71F3230E3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226769" cy="126187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pt-BR" sz="2800"/>
              <a:t>Comparação com sistemas de outros seres vivos</a:t>
            </a:r>
          </a:p>
        </p:txBody>
      </p:sp>
    </p:spTree>
    <p:extLst>
      <p:ext uri="{BB962C8B-B14F-4D97-AF65-F5344CB8AC3E}">
        <p14:creationId xmlns:p14="http://schemas.microsoft.com/office/powerpoint/2010/main" val="1870190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Evolução humana e ecológica com mapa da Terra, contexto. Evolução do homem no conceito ecológico. De macaco a homem moderno com lixo nas mãos. O homem moderno está colocando lixo em uma lixeira com uma placa de reciclagem. As pessoas modernas sabem o que é importante, o que fazer com o lixo, ou seja, reciclar. Atrás está um mapa-múndi, então o conceito representa o mundo inteiro, cada país.">
            <a:extLst>
              <a:ext uri="{FF2B5EF4-FFF2-40B4-BE49-F238E27FC236}">
                <a16:creationId xmlns:a16="http://schemas.microsoft.com/office/drawing/2014/main" id="{EC1C1C90-B30D-46D6-B6C9-DE373494F01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/>
        </p:blipFill>
        <p:spPr>
          <a:xfrm>
            <a:off x="0" y="831969"/>
            <a:ext cx="7781365" cy="5194061"/>
          </a:xfrm>
          <a:noFill/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DF8EF1F-6F5B-4691-A961-B2AE743F48AA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44096" y="3168722"/>
            <a:ext cx="3273552" cy="288460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pt-BR" sz="1100" b="1"/>
              <a:t>Adaptações Evolutivas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100"/>
              <a:t>As adaptações evolutivas permitem que os seres humanos previnam doenças de forma eficaz.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pt-BR" sz="1100" b="1"/>
              <a:t>Resposta a Mudanças Ambientais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100"/>
              <a:t>A evolução influencia como o corpo responde a mudanças no ambiente para sobreviver.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pt-BR" sz="1100" b="1"/>
              <a:t>Continuidade da Vida Humana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100"/>
              <a:t>Essas adaptações são essenciais para manter a continuidade e sobrevivência da espécie humana.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254F6D1-7185-7B9F-9608-82ABF6E0D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9542" y="1078992"/>
            <a:ext cx="4757112" cy="194277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pt-BR" sz="2800"/>
              <a:t>Impacto da evolução na saúde e na sobrevivência</a:t>
            </a:r>
          </a:p>
        </p:txBody>
      </p:sp>
    </p:spTree>
    <p:extLst>
      <p:ext uri="{BB962C8B-B14F-4D97-AF65-F5344CB8AC3E}">
        <p14:creationId xmlns:p14="http://schemas.microsoft.com/office/powerpoint/2010/main" val="26510714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Espaço Reservado para Conteúdo 1">
            <a:extLst>
              <a:ext uri="{FF2B5EF4-FFF2-40B4-BE49-F238E27FC236}">
                <a16:creationId xmlns:a16="http://schemas.microsoft.com/office/drawing/2014/main" id="{8D44EF42-3ED3-AA06-52C7-7E79FC081E7D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GraphicFramePr>
        <p:xfrm>
          <a:off x="612775" y="3622674"/>
          <a:ext cx="8431213" cy="1863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ítulo 2">
            <a:extLst>
              <a:ext uri="{FF2B5EF4-FFF2-40B4-BE49-F238E27FC236}">
                <a16:creationId xmlns:a16="http://schemas.microsoft.com/office/drawing/2014/main" id="{EFBEE69B-F986-2B81-35D9-DAFC5E46B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rmAutofit/>
          </a:bodyPr>
          <a:lstStyle/>
          <a:p>
            <a:r>
              <a:rPr lang="pt-BR"/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7468163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6E1A6BCB-C871-2596-F62A-929D9D239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EDDD605-B0A5-1BA6-4E55-0552CCF5E3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3127" y="1129554"/>
            <a:ext cx="5867457" cy="3475236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pt-BR" sz="5000"/>
              <a:t>Visão geral dos sistemas do corpo humano</a:t>
            </a:r>
          </a:p>
        </p:txBody>
      </p:sp>
    </p:spTree>
    <p:extLst>
      <p:ext uri="{BB962C8B-B14F-4D97-AF65-F5344CB8AC3E}">
        <p14:creationId xmlns:p14="http://schemas.microsoft.com/office/powerpoint/2010/main" val="14460639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Doutora feminina ensinando usando modelo anatômico">
            <a:extLst>
              <a:ext uri="{FF2B5EF4-FFF2-40B4-BE49-F238E27FC236}">
                <a16:creationId xmlns:a16="http://schemas.microsoft.com/office/drawing/2014/main" id="{805E70DF-8DBB-4D46-977F-19A67638B0F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945" r="32945"/>
          <a:stretch>
            <a:fillRect/>
          </a:stretch>
        </p:blipFill>
        <p:spPr>
          <a:xfrm>
            <a:off x="20" y="10"/>
            <a:ext cx="6611489" cy="6857990"/>
          </a:xfrm>
          <a:noFill/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6064F56-21BC-43D2-A740-B845B58E687C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253745" y="2257005"/>
            <a:ext cx="4362450" cy="40517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Conceito de Sistema Corporal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Um sistema corporal é formado pela união de órgãos que trabalham juntos para funções específicas.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Exemplos de Sistemas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Sistemas digestório, respiratório, circulatório e nervoso têm papéis essenciais para a sobrevivência humana.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A52FE9B-E38E-52A6-F7BA-7951B020C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9686" y="584339"/>
            <a:ext cx="5925810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Definição de sistema corporal</a:t>
            </a:r>
          </a:p>
        </p:txBody>
      </p:sp>
    </p:spTree>
    <p:extLst>
      <p:ext uri="{BB962C8B-B14F-4D97-AF65-F5344CB8AC3E}">
        <p14:creationId xmlns:p14="http://schemas.microsoft.com/office/powerpoint/2010/main" val="19936910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Fábrica de clones. Criando robôs no futuro. Robôs exterminadores na linha de produção futurista.">
            <a:extLst>
              <a:ext uri="{FF2B5EF4-FFF2-40B4-BE49-F238E27FC236}">
                <a16:creationId xmlns:a16="http://schemas.microsoft.com/office/drawing/2014/main" id="{71D6E9F7-2A4E-4A01-8D66-E6A3399C4AA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1397" r="7534" b="-1"/>
          <a:stretch>
            <a:fillRect/>
          </a:stretch>
        </p:blipFill>
        <p:spPr>
          <a:xfrm>
            <a:off x="5917720" y="10"/>
            <a:ext cx="6274279" cy="6857990"/>
          </a:xfr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3BBAE0E-AD0D-4254-A173-AA568B3D84A5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2774" y="1744168"/>
            <a:ext cx="4572000" cy="462005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Processos Vitais Essenciais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Sistemas corporais asseguram funções vitais como nutrição, respiração e transporte de substâncias essenciais para a vida.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Coordenação Sistêmica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A integração entre sistemas permite respostas coordenadas que mantêm o equilíbrio e a sobrevivência do organismo.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D725412-F79D-A462-597C-22AAC47E4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226769" cy="126187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pt-BR" sz="3400"/>
              <a:t>Importância dos sistemas para a vida</a:t>
            </a:r>
          </a:p>
        </p:txBody>
      </p:sp>
    </p:spTree>
    <p:extLst>
      <p:ext uri="{BB962C8B-B14F-4D97-AF65-F5344CB8AC3E}">
        <p14:creationId xmlns:p14="http://schemas.microsoft.com/office/powerpoint/2010/main" val="34801796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Sistema nervoso">
            <a:extLst>
              <a:ext uri="{FF2B5EF4-FFF2-40B4-BE49-F238E27FC236}">
                <a16:creationId xmlns:a16="http://schemas.microsoft.com/office/drawing/2014/main" id="{A0B96EB6-90C4-4D45-B4AF-16EF783988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6648" r="22450" b="2"/>
          <a:stretch>
            <a:fillRect/>
          </a:stretch>
        </p:blipFill>
        <p:spPr>
          <a:xfrm>
            <a:off x="5917720" y="10"/>
            <a:ext cx="6274279" cy="6857990"/>
          </a:xfr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A91EAD5-167D-4F4F-A0F3-E557A7353A7D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2774" y="1744168"/>
            <a:ext cx="4572000" cy="462005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Comunicação entre sistemas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Os sistemas do corpo se comunicam continuamente para garantir funções corporais integradas.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Dependência mútua dos sistemas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Cada sistema depende de outros para manter o equilíbrio e a saúde geral do organismo.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Interação complexa e eficiente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A interação entre os sistemas é complexa, promovendo eficiência na manutenção do corpo.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FD19107-44B9-4981-A7FF-96CE856FD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226769" cy="126187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pt-BR" sz="3400"/>
              <a:t>Inter-relação entre os sistemas</a:t>
            </a:r>
          </a:p>
        </p:txBody>
      </p:sp>
    </p:spTree>
    <p:extLst>
      <p:ext uri="{BB962C8B-B14F-4D97-AF65-F5344CB8AC3E}">
        <p14:creationId xmlns:p14="http://schemas.microsoft.com/office/powerpoint/2010/main" val="20091135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A6DA1E47-8340-DB25-6341-780F55E0DD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6864724" cy="868374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2202DE1-6AD8-7863-6081-403566DC31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6864724" cy="3581399"/>
          </a:xfrm>
        </p:spPr>
        <p:txBody>
          <a:bodyPr anchor="b">
            <a:normAutofit/>
          </a:bodyPr>
          <a:lstStyle/>
          <a:p>
            <a:r>
              <a:rPr lang="pt-BR"/>
              <a:t>Sistema digestório: funcionamento e papel na nutrição</a:t>
            </a:r>
          </a:p>
        </p:txBody>
      </p:sp>
    </p:spTree>
    <p:extLst>
      <p:ext uri="{BB962C8B-B14F-4D97-AF65-F5344CB8AC3E}">
        <p14:creationId xmlns:p14="http://schemas.microsoft.com/office/powerpoint/2010/main" val="26012534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Sistema Digestivo Humano">
            <a:extLst>
              <a:ext uri="{FF2B5EF4-FFF2-40B4-BE49-F238E27FC236}">
                <a16:creationId xmlns:a16="http://schemas.microsoft.com/office/drawing/2014/main" id="{55D04DF9-2A6C-4A96-83F7-3DA91DA742A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/>
        </p:blipFill>
        <p:spPr>
          <a:xfrm>
            <a:off x="5917720" y="1334959"/>
            <a:ext cx="6274279" cy="4188081"/>
          </a:xfr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0CB3398-CE75-4D4B-BFD7-1A09CAD9EEA7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2774" y="1744168"/>
            <a:ext cx="4572000" cy="462005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Órgãos principais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O sistema digestório é composto por boca, esôfago, estômago, intestinos, fígado e pâncreas, cada um com papel essencial.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Funções dos órgãos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Cada órgão executa funções específicas para digerir e absorver nutrientes de forma eficiente.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7AC24BB-4DD7-773C-AD51-DD08A261E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226769" cy="126187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pt-BR" sz="3400"/>
              <a:t>Principais órgãos do sistema digestório</a:t>
            </a:r>
          </a:p>
        </p:txBody>
      </p:sp>
    </p:spTree>
    <p:extLst>
      <p:ext uri="{BB962C8B-B14F-4D97-AF65-F5344CB8AC3E}">
        <p14:creationId xmlns:p14="http://schemas.microsoft.com/office/powerpoint/2010/main" val="2052924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Homem acima do peso muito insatisfeito com a dieta. Plano de estúdio.">
            <a:extLst>
              <a:ext uri="{FF2B5EF4-FFF2-40B4-BE49-F238E27FC236}">
                <a16:creationId xmlns:a16="http://schemas.microsoft.com/office/drawing/2014/main" id="{6388F8F0-4D5D-4BE9-965C-E7175178551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6454" r="5326"/>
          <a:stretch>
            <a:fillRect/>
          </a:stretch>
        </p:blipFill>
        <p:spPr>
          <a:xfrm>
            <a:off x="20" y="1"/>
            <a:ext cx="4023340" cy="6858000"/>
          </a:xfr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38ED61F-C70A-40BA-9031-902DFF1F2484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745736" y="1725386"/>
            <a:ext cx="6858000" cy="46388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Ingestão do Alimento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A ingestão é a primeira etapa onde o alimento é introduzido no corpo através da boca para iniciar o processo digestivo.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Digestão Mecânica e Química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A digestão mecânica e química quebra o alimento em partículas menores para facilitar a absorção dos nutrientes.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Absorção dos Nutrientes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Os nutrientes são absorvidos pelo intestino delgado e transportados para o corpo para fornecer energia e sustento.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Eliminação dos Resíduos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Os resíduos e substâncias não absorvíveis são eliminados do corpo como parte final do processo digestivo.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A383DC6-3576-76DF-8261-F1D8D99C1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1537" y="320039"/>
            <a:ext cx="8502199" cy="125838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pt-BR" sz="3400"/>
              <a:t>Etapas do processo de digestão</a:t>
            </a:r>
          </a:p>
        </p:txBody>
      </p:sp>
    </p:spTree>
    <p:extLst>
      <p:ext uri="{BB962C8B-B14F-4D97-AF65-F5344CB8AC3E}">
        <p14:creationId xmlns:p14="http://schemas.microsoft.com/office/powerpoint/2010/main" val="17751982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Citação">
  <a:themeElements>
    <a:clrScheme name="Custom 334">
      <a:dk1>
        <a:sysClr val="windowText" lastClr="000000"/>
      </a:dk1>
      <a:lt1>
        <a:sysClr val="window" lastClr="FFFFFF"/>
      </a:lt1>
      <a:dk2>
        <a:srgbClr val="01375D"/>
      </a:dk2>
      <a:lt2>
        <a:srgbClr val="F3F2EF"/>
      </a:lt2>
      <a:accent1>
        <a:srgbClr val="29A3D2"/>
      </a:accent1>
      <a:accent2>
        <a:srgbClr val="0669AC"/>
      </a:accent2>
      <a:accent3>
        <a:srgbClr val="37B99D"/>
      </a:accent3>
      <a:accent4>
        <a:srgbClr val="FD891C"/>
      </a:accent4>
      <a:accent5>
        <a:srgbClr val="FA531E"/>
      </a:accent5>
      <a:accent6>
        <a:srgbClr val="FF4B95"/>
      </a:accent6>
      <a:hlink>
        <a:srgbClr val="FA531E"/>
      </a:hlink>
      <a:folHlink>
        <a:srgbClr val="37B99D"/>
      </a:folHlink>
    </a:clrScheme>
    <a:fontScheme name="Custom 363">
      <a:majorFont>
        <a:latin typeface="Grandview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ation" id="{B214B5F9-B515-4879-B12E-A7EF32270217}" vid="{1CC1873F-E1BD-4F1E-9CB1-BFCEF1E3BF0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334">
    <a:dk1>
      <a:sysClr val="windowText" lastClr="000000"/>
    </a:dk1>
    <a:lt1>
      <a:sysClr val="window" lastClr="FFFFFF"/>
    </a:lt1>
    <a:dk2>
      <a:srgbClr val="01375D"/>
    </a:dk2>
    <a:lt2>
      <a:srgbClr val="F3F2EF"/>
    </a:lt2>
    <a:accent1>
      <a:srgbClr val="29A3D2"/>
    </a:accent1>
    <a:accent2>
      <a:srgbClr val="0669AC"/>
    </a:accent2>
    <a:accent3>
      <a:srgbClr val="37B99D"/>
    </a:accent3>
    <a:accent4>
      <a:srgbClr val="FD891C"/>
    </a:accent4>
    <a:accent5>
      <a:srgbClr val="FA531E"/>
    </a:accent5>
    <a:accent6>
      <a:srgbClr val="FF4B95"/>
    </a:accent6>
    <a:hlink>
      <a:srgbClr val="FA531E"/>
    </a:hlink>
    <a:folHlink>
      <a:srgbClr val="37B99D"/>
    </a:folHlink>
  </a:clrScheme>
</a:themeOverride>
</file>

<file path=ppt/theme/themeOverride2.xml><?xml version="1.0" encoding="utf-8"?>
<a:themeOverride xmlns:a="http://schemas.openxmlformats.org/drawingml/2006/main">
  <a:clrScheme name="Custom 334">
    <a:dk1>
      <a:sysClr val="windowText" lastClr="000000"/>
    </a:dk1>
    <a:lt1>
      <a:sysClr val="window" lastClr="FFFFFF"/>
    </a:lt1>
    <a:dk2>
      <a:srgbClr val="01375D"/>
    </a:dk2>
    <a:lt2>
      <a:srgbClr val="F3F2EF"/>
    </a:lt2>
    <a:accent1>
      <a:srgbClr val="29A3D2"/>
    </a:accent1>
    <a:accent2>
      <a:srgbClr val="0669AC"/>
    </a:accent2>
    <a:accent3>
      <a:srgbClr val="37B99D"/>
    </a:accent3>
    <a:accent4>
      <a:srgbClr val="FD891C"/>
    </a:accent4>
    <a:accent5>
      <a:srgbClr val="FA531E"/>
    </a:accent5>
    <a:accent6>
      <a:srgbClr val="FF4B95"/>
    </a:accent6>
    <a:hlink>
      <a:srgbClr val="FA531E"/>
    </a:hlink>
    <a:folHlink>
      <a:srgbClr val="37B99D"/>
    </a:folHlink>
  </a:clrScheme>
</a:themeOverride>
</file>

<file path=ppt/theme/themeOverride3.xml><?xml version="1.0" encoding="utf-8"?>
<a:themeOverride xmlns:a="http://schemas.openxmlformats.org/drawingml/2006/main">
  <a:clrScheme name="Custom 334">
    <a:dk1>
      <a:sysClr val="windowText" lastClr="000000"/>
    </a:dk1>
    <a:lt1>
      <a:sysClr val="window" lastClr="FFFFFF"/>
    </a:lt1>
    <a:dk2>
      <a:srgbClr val="01375D"/>
    </a:dk2>
    <a:lt2>
      <a:srgbClr val="F3F2EF"/>
    </a:lt2>
    <a:accent1>
      <a:srgbClr val="29A3D2"/>
    </a:accent1>
    <a:accent2>
      <a:srgbClr val="0669AC"/>
    </a:accent2>
    <a:accent3>
      <a:srgbClr val="37B99D"/>
    </a:accent3>
    <a:accent4>
      <a:srgbClr val="FD891C"/>
    </a:accent4>
    <a:accent5>
      <a:srgbClr val="FA531E"/>
    </a:accent5>
    <a:accent6>
      <a:srgbClr val="FF4B95"/>
    </a:accent6>
    <a:hlink>
      <a:srgbClr val="FA531E"/>
    </a:hlink>
    <a:folHlink>
      <a:srgbClr val="37B99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2356</Words>
  <Application>Microsoft Macintosh PowerPoint</Application>
  <PresentationFormat>Widescreen</PresentationFormat>
  <Paragraphs>188</Paragraphs>
  <Slides>27</Slides>
  <Notes>27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2" baseType="lpstr">
      <vt:lpstr>Arial</vt:lpstr>
      <vt:lpstr>Calibri</vt:lpstr>
      <vt:lpstr>Grandview</vt:lpstr>
      <vt:lpstr>Grandview Display</vt:lpstr>
      <vt:lpstr>Citação</vt:lpstr>
      <vt:lpstr>Vida e Evolução: Sistemas do Corpo Humano</vt:lpstr>
      <vt:lpstr>Agenda da Apresentação</vt:lpstr>
      <vt:lpstr>Visão geral dos sistemas do corpo humano</vt:lpstr>
      <vt:lpstr>Definição de sistema corporal</vt:lpstr>
      <vt:lpstr>Importância dos sistemas para a vida</vt:lpstr>
      <vt:lpstr>Inter-relação entre os sistemas</vt:lpstr>
      <vt:lpstr>Sistema digestório: funcionamento e papel na nutrição</vt:lpstr>
      <vt:lpstr>Principais órgãos do sistema digestório</vt:lpstr>
      <vt:lpstr>Etapas do processo de digestão</vt:lpstr>
      <vt:lpstr>Absorção de nutrientes e eliminação de resíduos</vt:lpstr>
      <vt:lpstr>Sistema respiratório: trocas gasosas essenciais</vt:lpstr>
      <vt:lpstr>Estrutura e órgãos fundamentais</vt:lpstr>
      <vt:lpstr>Processo de respiração e oxigenação do corpo</vt:lpstr>
      <vt:lpstr>Cuidados e saúde do sistema respiratório</vt:lpstr>
      <vt:lpstr>Sistema circulatório: transporte de substâncias</vt:lpstr>
      <vt:lpstr>Componentes: coração, vasos sanguíneos e sangue</vt:lpstr>
      <vt:lpstr>Funções essenciais do sistema circulatório</vt:lpstr>
      <vt:lpstr>Prevenção de doenças cardiovasculares</vt:lpstr>
      <vt:lpstr>Sistema nervoso: coordenação e resposta aos estímulos</vt:lpstr>
      <vt:lpstr>Partes principais: cérebro, medula espinhal e nervos</vt:lpstr>
      <vt:lpstr>Como o sistema nervoso controla o corpo</vt:lpstr>
      <vt:lpstr>Importância dos reflexos e da aprendizagem</vt:lpstr>
      <vt:lpstr>Evolução dos sistemas do corpo humano</vt:lpstr>
      <vt:lpstr>Adaptações evolutivas dos sistemas</vt:lpstr>
      <vt:lpstr>Comparação com sistemas de outros seres vivos</vt:lpstr>
      <vt:lpstr>Impacto da evolução na saúde e na sobrevivência</vt:lpstr>
      <vt:lpstr>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Fabio Martins</cp:lastModifiedBy>
  <cp:revision>21</cp:revision>
  <dcterms:created xsi:type="dcterms:W3CDTF">2026-01-20T20:36:05Z</dcterms:created>
  <dcterms:modified xsi:type="dcterms:W3CDTF">2026-01-20T21:42:59Z</dcterms:modified>
</cp:coreProperties>
</file>